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430" r:id="rId2"/>
    <p:sldId id="429" r:id="rId3"/>
    <p:sldId id="428" r:id="rId4"/>
    <p:sldId id="427" r:id="rId5"/>
    <p:sldId id="426" r:id="rId6"/>
    <p:sldId id="425" r:id="rId7"/>
    <p:sldId id="424" r:id="rId8"/>
    <p:sldId id="423" r:id="rId9"/>
    <p:sldId id="422" r:id="rId10"/>
    <p:sldId id="421" r:id="rId11"/>
    <p:sldId id="420" r:id="rId12"/>
    <p:sldId id="419" r:id="rId13"/>
    <p:sldId id="418" r:id="rId14"/>
    <p:sldId id="417" r:id="rId15"/>
    <p:sldId id="416" r:id="rId16"/>
    <p:sldId id="415" r:id="rId17"/>
    <p:sldId id="414" r:id="rId18"/>
    <p:sldId id="413" r:id="rId19"/>
    <p:sldId id="410" r:id="rId20"/>
    <p:sldId id="409" r:id="rId21"/>
    <p:sldId id="408" r:id="rId22"/>
    <p:sldId id="407" r:id="rId23"/>
    <p:sldId id="406" r:id="rId24"/>
    <p:sldId id="405" r:id="rId25"/>
    <p:sldId id="393" r:id="rId26"/>
    <p:sldId id="394" r:id="rId27"/>
    <p:sldId id="395" r:id="rId28"/>
    <p:sldId id="396" r:id="rId29"/>
    <p:sldId id="397" r:id="rId30"/>
    <p:sldId id="398" r:id="rId31"/>
    <p:sldId id="399" r:id="rId32"/>
    <p:sldId id="400" r:id="rId33"/>
    <p:sldId id="402" r:id="rId34"/>
    <p:sldId id="403" r:id="rId35"/>
    <p:sldId id="411" r:id="rId36"/>
    <p:sldId id="401" r:id="rId37"/>
    <p:sldId id="381" r:id="rId38"/>
    <p:sldId id="383" r:id="rId39"/>
    <p:sldId id="388" r:id="rId40"/>
    <p:sldId id="389" r:id="rId41"/>
    <p:sldId id="390" r:id="rId42"/>
    <p:sldId id="391" r:id="rId43"/>
  </p:sldIdLst>
  <p:sldSz cx="12192000" cy="6858000"/>
  <p:notesSz cx="6858000" cy="9144000"/>
  <p:embeddedFontLst>
    <p:embeddedFont>
      <p:font typeface="Impact" panose="020B0806030902050204" pitchFamily="34" charset="0"/>
      <p:regular r:id="rId45"/>
    </p:embeddedFont>
    <p:embeddedFont>
      <p:font typeface="Gill Sans" panose="020B0604020202020204" charset="0"/>
      <p:regular r:id="rId46"/>
      <p:bold r:id="rId47"/>
    </p:embeddedFont>
    <p:embeddedFont>
      <p:font typeface="Britannic Bold" panose="020B0903060703020204" pitchFamily="34" charset="0"/>
      <p:regular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8" roundtripDataSignature="AMtx7mg8qewPVsn+ALYhNBfEWDettn+X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snapToGrid="0">
      <p:cViewPr varScale="1">
        <p:scale>
          <a:sx n="78" d="100"/>
          <a:sy n="78" d="100"/>
        </p:scale>
        <p:origin x="3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138" Type="http://customschemas.google.com/relationships/presentationmetadata" Target="metadata"/><Relationship Id="rId14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142"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673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08"/>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08"/>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28" name="Google Shape;28;p108"/>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8"/>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8"/>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16"/>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6"/>
          <p:cNvSpPr txBox="1">
            <a:spLocks noGrp="1"/>
          </p:cNvSpPr>
          <p:nvPr>
            <p:ph type="body" idx="1"/>
          </p:nvPr>
        </p:nvSpPr>
        <p:spPr>
          <a:xfrm rot="5400000">
            <a:off x="4544044" y="-1006365"/>
            <a:ext cx="3593591" cy="101783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86" name="Google Shape;86;p116"/>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6"/>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6"/>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17"/>
          <p:cNvSpPr txBox="1">
            <a:spLocks noGrp="1"/>
          </p:cNvSpPr>
          <p:nvPr>
            <p:ph type="title"/>
          </p:nvPr>
        </p:nvSpPr>
        <p:spPr>
          <a:xfrm rot="5400000">
            <a:off x="8012185" y="2436522"/>
            <a:ext cx="5600404"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7"/>
          <p:cNvSpPr txBox="1">
            <a:spLocks noGrp="1"/>
          </p:cNvSpPr>
          <p:nvPr>
            <p:ph type="body" idx="1"/>
          </p:nvPr>
        </p:nvSpPr>
        <p:spPr>
          <a:xfrm rot="5400000">
            <a:off x="2653390" y="-1013705"/>
            <a:ext cx="5600405" cy="839258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92" name="Google Shape;92;p117"/>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7"/>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7"/>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70B70D7-BFFC-4348-ABFB-BD68B57DFDD2}" type="datetimeFigureOut">
              <a:rPr lang="en-US"/>
              <a:pPr>
                <a:defRPr/>
              </a:pPr>
              <a:t>14-Dec-22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12D33C-6414-4CB5-B3DC-06CD1DABA068}" type="slidenum">
              <a:rPr lang="en-US" altLang="en-US"/>
              <a:pPr>
                <a:defRPr/>
              </a:pPr>
              <a:t>‹#›</a:t>
            </a:fld>
            <a:endParaRPr lang="en-US" altLang="en-US"/>
          </a:p>
        </p:txBody>
      </p:sp>
    </p:spTree>
    <p:extLst>
      <p:ext uri="{BB962C8B-B14F-4D97-AF65-F5344CB8AC3E}">
        <p14:creationId xmlns:p14="http://schemas.microsoft.com/office/powerpoint/2010/main" val="981656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06"/>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6"/>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Gill Sans"/>
                <a:ea typeface="Gill Sans"/>
                <a:cs typeface="Gill Sans"/>
                <a:sym typeface="Gill San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Gill Sans"/>
                <a:ea typeface="Gill Sans"/>
                <a:cs typeface="Gill Sans"/>
                <a:sym typeface="Gill San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Gill Sans"/>
                <a:ea typeface="Gill Sans"/>
                <a:cs typeface="Gill Sans"/>
                <a:sym typeface="Gill San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9pPr>
          </a:lstStyle>
          <a:p>
            <a:endParaRPr/>
          </a:p>
        </p:txBody>
      </p:sp>
      <p:sp>
        <p:nvSpPr>
          <p:cNvPr id="12" name="Google Shape;12;p106"/>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06"/>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06"/>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12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12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12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12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12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12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12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06" title="Left scallop edge"/>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6" name="Google Shape;16;p106" title="right edge border"/>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59" r:id="rId3"/>
    <p:sldLayoutId id="2147483660" r:id="rId4"/>
  </p:sldLayoutIdLst>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ay be an image of 14 people and peopl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924" y="1964554"/>
            <a:ext cx="8790415" cy="40037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752599" y="304800"/>
            <a:ext cx="8973065" cy="1320800"/>
          </a:xfrm>
          <a:extLst/>
        </p:spPr>
        <p:txBody>
          <a:bodyPr>
            <a:noAutofit/>
          </a:bodyPr>
          <a:lstStyle/>
          <a:p>
            <a:pPr algn="ctr">
              <a:defRPr/>
            </a:pPr>
            <a:r>
              <a:rPr lang="en-US" sz="3200" dirty="0">
                <a:ln w="1905"/>
                <a:solidFill>
                  <a:srgbClr val="C00000"/>
                </a:solidFill>
                <a:effectLst>
                  <a:innerShdw blurRad="69850" dist="43180" dir="5400000">
                    <a:srgbClr val="000000">
                      <a:alpha val="65000"/>
                    </a:srgbClr>
                  </a:innerShdw>
                </a:effectLst>
                <a:latin typeface="Britannic Bold" pitchFamily="34" charset="0"/>
              </a:rPr>
              <a:t>Our </a:t>
            </a:r>
            <a:r>
              <a:rPr lang="en-US" sz="3200" dirty="0">
                <a:ln w="1905"/>
                <a:solidFill>
                  <a:srgbClr val="C00000"/>
                </a:solidFill>
                <a:effectLst>
                  <a:innerShdw blurRad="69850" dist="43180" dir="5400000">
                    <a:srgbClr val="000000">
                      <a:alpha val="65000"/>
                    </a:srgbClr>
                  </a:innerShdw>
                </a:effectLst>
                <a:latin typeface="Britannic Bold" pitchFamily="34" charset="0"/>
              </a:rPr>
              <a:t>coach Ms. </a:t>
            </a:r>
            <a:r>
              <a:rPr lang="en-US" sz="3200" dirty="0">
                <a:ln w="1905"/>
                <a:solidFill>
                  <a:srgbClr val="C00000"/>
                </a:solidFill>
                <a:effectLst>
                  <a:innerShdw blurRad="69850" dist="43180" dir="5400000">
                    <a:srgbClr val="000000">
                      <a:alpha val="65000"/>
                    </a:srgbClr>
                  </a:innerShdw>
                </a:effectLst>
                <a:latin typeface="Britannic Bold" pitchFamily="34" charset="0"/>
              </a:rPr>
              <a:t>Rekha Kamble selected as coach of Maharashtra </a:t>
            </a:r>
            <a:r>
              <a:rPr lang="en-US" sz="3200" dirty="0" smtClean="0">
                <a:ln w="1905"/>
                <a:solidFill>
                  <a:srgbClr val="C00000"/>
                </a:solidFill>
                <a:effectLst>
                  <a:innerShdw blurRad="69850" dist="43180" dir="5400000">
                    <a:srgbClr val="000000">
                      <a:alpha val="65000"/>
                    </a:srgbClr>
                  </a:innerShdw>
                </a:effectLst>
                <a:latin typeface="Britannic Bold" pitchFamily="34" charset="0"/>
              </a:rPr>
              <a:t>Girls </a:t>
            </a:r>
            <a:r>
              <a:rPr lang="en-US" sz="3200" dirty="0">
                <a:ln w="1905"/>
                <a:solidFill>
                  <a:srgbClr val="C00000"/>
                </a:solidFill>
                <a:effectLst>
                  <a:innerShdw blurRad="69850" dist="43180" dir="5400000">
                    <a:srgbClr val="000000">
                      <a:alpha val="65000"/>
                    </a:srgbClr>
                  </a:innerShdw>
                </a:effectLst>
                <a:latin typeface="Britannic Bold" pitchFamily="34" charset="0"/>
              </a:rPr>
              <a:t>team for </a:t>
            </a:r>
            <a:r>
              <a:rPr lang="en-US" sz="3200" dirty="0">
                <a:ln w="1905"/>
                <a:solidFill>
                  <a:srgbClr val="C00000"/>
                </a:solidFill>
                <a:effectLst>
                  <a:innerShdw blurRad="69850" dist="43180" dir="5400000">
                    <a:srgbClr val="000000">
                      <a:alpha val="65000"/>
                    </a:srgbClr>
                  </a:innerShdw>
                </a:effectLst>
                <a:latin typeface="Britannic Bold" pitchFamily="34" charset="0"/>
              </a:rPr>
              <a:t>sub junior girls handball National level </a:t>
            </a:r>
          </a:p>
        </p:txBody>
      </p:sp>
    </p:spTree>
    <p:extLst>
      <p:ext uri="{BB962C8B-B14F-4D97-AF65-F5344CB8AC3E}">
        <p14:creationId xmlns:p14="http://schemas.microsoft.com/office/powerpoint/2010/main" val="127812934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467600" cy="685800"/>
          </a:xfrm>
          <a:extLst/>
        </p:spPr>
        <p:txBody>
          <a:bodyPr/>
          <a:lstStyle/>
          <a:p>
            <a:pPr algn="ctr">
              <a:defRPr/>
            </a:pPr>
            <a:r>
              <a:rPr lang="en-US" sz="3200" dirty="0">
                <a:ln w="1905"/>
                <a:solidFill>
                  <a:srgbClr val="C00000"/>
                </a:solidFill>
                <a:effectLst>
                  <a:innerShdw blurRad="69850" dist="43180" dir="5400000">
                    <a:srgbClr val="000000">
                      <a:alpha val="65000"/>
                    </a:srgbClr>
                  </a:innerShdw>
                </a:effectLst>
                <a:latin typeface="Britannic Bold" pitchFamily="34" charset="0"/>
              </a:rPr>
              <a:t>Glimpses of Apratimotsav Winners </a:t>
            </a:r>
          </a:p>
        </p:txBody>
      </p:sp>
      <p:pic>
        <p:nvPicPr>
          <p:cNvPr id="64514" name="Picture 2" descr="https://scontent.fbom57-1.fna.fbcdn.net/v/t39.30808-6/316207611_2354311948065764_8337613333974854582_n.jpg?stp=dst-jpg_p720x720&amp;_nc_cat=110&amp;ccb=1-7&amp;_nc_sid=5cd70e&amp;_nc_ohc=dswdE0POU9IAX-yIYVl&amp;_nc_ht=scontent.fbom57-1.fna&amp;oh=00_AfDd8xf7v5p1fjBnZ5CHm5cT9Pu7irxdHsNU5FBI5wOgaA&amp;oe=63972FF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 b="4285"/>
          <a:stretch/>
        </p:blipFill>
        <p:spPr>
          <a:xfrm>
            <a:off x="1926431" y="1010559"/>
            <a:ext cx="3886200" cy="3610730"/>
          </a:xfrm>
          <a:ln w="88900" cap="sq" cmpd="thickThin">
            <a:solidFill>
              <a:srgbClr val="000000"/>
            </a:solidFill>
            <a:miter lim="800000"/>
          </a:ln>
          <a:effectLst>
            <a:innerShdw blurRad="76200">
              <a:srgbClr val="000000"/>
            </a:innerShdw>
          </a:effectLst>
        </p:spPr>
      </p:pic>
      <p:pic>
        <p:nvPicPr>
          <p:cNvPr id="6" name="Picture 2" descr="https://scontent.fbom57-1.fna.fbcdn.net/v/t39.30808-6/316557716_2354311998065759_45117351714107682_n.jpg?stp=dst-jpg_p720x720&amp;_nc_cat=103&amp;ccb=1-7&amp;_nc_sid=5cd70e&amp;_nc_ohc=drZOwfAd77MAX_tYBmJ&amp;_nc_ht=scontent.fbom57-1.fna&amp;oh=00_AfBxbisFOIHpj_idTX-LpI21Rz1kOm9QCVRXQpihxSrwoA&amp;oe=6396746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26" b="16262"/>
          <a:stretch/>
        </p:blipFill>
        <p:spPr bwMode="auto">
          <a:xfrm>
            <a:off x="6096001" y="981984"/>
            <a:ext cx="3962401" cy="34191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2" descr="https://scontent.fbom57-1.fna.fbcdn.net/v/t39.30808-6/316537833_2354312031399089_512174416316078655_n.jpg?stp=dst-jpg_p720x720&amp;_nc_cat=103&amp;ccb=1-7&amp;_nc_sid=5cd70e&amp;_nc_ohc=xFFZepbgX9AAX_bTSHC&amp;_nc_ht=scontent.fbom57-1.fna&amp;oh=00_AfCwZCpnCcTqk4UmeWXrlUAw9CYL3yLFfAs1gKYyqeBe-Q&amp;oe=639669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4" b="12351"/>
          <a:stretch/>
        </p:blipFill>
        <p:spPr bwMode="auto">
          <a:xfrm>
            <a:off x="4538662" y="3681412"/>
            <a:ext cx="2547938" cy="295887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663504"/>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25" y="304800"/>
            <a:ext cx="8077200" cy="9906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Vedanshi Ate and Abhir Ghalke from CP V have recorded a podcast session with the global kids podcast channel called 'What's new today', </a:t>
            </a:r>
          </a:p>
        </p:txBody>
      </p:sp>
      <p:pic>
        <p:nvPicPr>
          <p:cNvPr id="61444" name="Picture 4" descr="https://smshetty.edusprint.in/?imageFileHostedPath=sms/smsis/up/userimg/733a4441-6846-42d6-a5d2-150382971d5a_20220701_2305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59" y="2215164"/>
            <a:ext cx="4823007" cy="38272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46" name="Picture 6" descr="https://smshetty.edusprint.in/?imageFileHostedPath=sms/smsis/up/userimg/fe98067d-d762-4674-8be4-b62f887aa195_Abhir_Ghalke_ID_card_photo_up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443" y="2215164"/>
            <a:ext cx="4541216" cy="37407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06503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011" y="381000"/>
            <a:ext cx="7924800" cy="762000"/>
          </a:xfrm>
          <a:extLst/>
        </p:spPr>
        <p:txBody>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Driti Sets A Record today as NOBLE WORLD RECORD HOLDER IN RUBICS CUBE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0" y="1447800"/>
            <a:ext cx="4267200" cy="46482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665966925"/>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7391400" cy="7620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Joshua Fernandes for successfully completing Trinity Piano Exam for grade 8. He is one of the youngest to achieve this at the age of 12. </a:t>
            </a:r>
          </a:p>
        </p:txBody>
      </p:sp>
      <p:pic>
        <p:nvPicPr>
          <p:cNvPr id="59394" name="Picture 2" descr="May be an image of 2 people, people standing and indo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600200"/>
            <a:ext cx="6858000" cy="48768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261456203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001000" cy="1447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
            </a:r>
            <a:br>
              <a:rPr lang="en-US" sz="2400" dirty="0">
                <a:ln w="1905"/>
                <a:solidFill>
                  <a:srgbClr val="C00000"/>
                </a:solidFill>
                <a:effectLst>
                  <a:innerShdw blurRad="69850" dist="43180" dir="5400000">
                    <a:srgbClr val="000000">
                      <a:alpha val="65000"/>
                    </a:srgbClr>
                  </a:innerShdw>
                </a:effectLst>
                <a:latin typeface="Britannic Bold" pitchFamily="34" charset="0"/>
              </a:rPr>
            </a:br>
            <a:r>
              <a:rPr lang="en-US" sz="2400" dirty="0">
                <a:ln w="1905"/>
                <a:solidFill>
                  <a:srgbClr val="C00000"/>
                </a:solidFill>
                <a:effectLst>
                  <a:innerShdw blurRad="69850" dist="43180" dir="5400000">
                    <a:srgbClr val="000000">
                      <a:alpha val="65000"/>
                    </a:srgbClr>
                  </a:innerShdw>
                </a:effectLst>
                <a:latin typeface="Britannic Bold" pitchFamily="34" charset="0"/>
              </a:rPr>
              <a:t>Master Janay Mukherjee of CP IV E won a gold medal in Velocity Competition for Abacus held in </a:t>
            </a:r>
            <a:r>
              <a:rPr lang="en-US" sz="2400" dirty="0" err="1">
                <a:ln w="1905"/>
                <a:solidFill>
                  <a:srgbClr val="C00000"/>
                </a:solidFill>
                <a:effectLst>
                  <a:innerShdw blurRad="69850" dist="43180" dir="5400000">
                    <a:srgbClr val="000000">
                      <a:alpha val="65000"/>
                    </a:srgbClr>
                  </a:innerShdw>
                </a:effectLst>
                <a:latin typeface="Britannic Bold" pitchFamily="34" charset="0"/>
              </a:rPr>
              <a:t>Kandivali</a:t>
            </a: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0418" name="Picture 2" descr="https://scontent.fbom57-1.fna.fbcdn.net/v/t39.30808-6/318418215_6078059995548782_1653356176665467010_n.jpg?stp=dst-jpg_p960x960&amp;_nc_cat=101&amp;ccb=1-7&amp;_nc_sid=5cd70e&amp;_nc_ohc=fTU7lKF23vAAX9k792S&amp;_nc_ht=scontent.fbom57-1.fna&amp;oh=00_AfAguz8vsmzcO4Q-wuX61ga_87YefhwOaLozidL4XJwFpA&amp;oe=639567E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1400" y="1447800"/>
            <a:ext cx="5105400" cy="51054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042092052"/>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5" y="304800"/>
            <a:ext cx="7543800" cy="1320800"/>
          </a:xfrm>
          <a:extLst/>
        </p:spPr>
        <p:txBody>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CP students </a:t>
            </a:r>
            <a:r>
              <a:rPr lang="en-US" sz="2000" dirty="0" err="1">
                <a:ln w="1905"/>
                <a:solidFill>
                  <a:srgbClr val="C00000"/>
                </a:solidFill>
                <a:effectLst>
                  <a:innerShdw blurRad="69850" dist="43180" dir="5400000">
                    <a:srgbClr val="000000">
                      <a:alpha val="65000"/>
                    </a:srgbClr>
                  </a:innerShdw>
                </a:effectLst>
                <a:latin typeface="Britannic Bold" pitchFamily="34" charset="0"/>
              </a:rPr>
              <a:t>Hridaya</a:t>
            </a:r>
            <a:r>
              <a:rPr lang="en-US" sz="2000" dirty="0">
                <a:ln w="1905"/>
                <a:solidFill>
                  <a:srgbClr val="C00000"/>
                </a:solidFill>
                <a:effectLst>
                  <a:innerShdw blurRad="69850" dist="43180" dir="5400000">
                    <a:srgbClr val="000000">
                      <a:alpha val="65000"/>
                    </a:srgbClr>
                  </a:innerShdw>
                </a:effectLst>
                <a:latin typeface="Britannic Bold" pitchFamily="34" charset="0"/>
              </a:rPr>
              <a:t> Shetty, Evan Amal, </a:t>
            </a:r>
            <a:r>
              <a:rPr lang="en-US" sz="2000" dirty="0" err="1">
                <a:ln w="1905"/>
                <a:solidFill>
                  <a:srgbClr val="C00000"/>
                </a:solidFill>
                <a:effectLst>
                  <a:innerShdw blurRad="69850" dist="43180" dir="5400000">
                    <a:srgbClr val="000000">
                      <a:alpha val="65000"/>
                    </a:srgbClr>
                  </a:innerShdw>
                </a:effectLst>
                <a:latin typeface="Britannic Bold" pitchFamily="34" charset="0"/>
              </a:rPr>
              <a:t>Jaksh</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Gada</a:t>
            </a:r>
            <a:r>
              <a:rPr lang="en-US" sz="2000" dirty="0">
                <a:ln w="1905"/>
                <a:solidFill>
                  <a:srgbClr val="C00000"/>
                </a:solidFill>
                <a:effectLst>
                  <a:innerShdw blurRad="69850" dist="43180" dir="5400000">
                    <a:srgbClr val="000000">
                      <a:alpha val="65000"/>
                    </a:srgbClr>
                  </a:innerShdw>
                </a:effectLst>
                <a:latin typeface="Britannic Bold" pitchFamily="34" charset="0"/>
              </a:rPr>
              <a:t>, and Ira Joshi won gold medals at the "Velocity Competition for Abacus" held in </a:t>
            </a:r>
            <a:r>
              <a:rPr lang="en-US" sz="2000" dirty="0" err="1">
                <a:ln w="1905"/>
                <a:solidFill>
                  <a:srgbClr val="C00000"/>
                </a:solidFill>
                <a:effectLst>
                  <a:innerShdw blurRad="69850" dist="43180" dir="5400000">
                    <a:srgbClr val="000000">
                      <a:alpha val="65000"/>
                    </a:srgbClr>
                  </a:innerShdw>
                </a:effectLst>
                <a:latin typeface="Britannic Bold" pitchFamily="34" charset="0"/>
              </a:rPr>
              <a:t>Kandivali</a:t>
            </a:r>
            <a:r>
              <a:rPr lang="en-US" sz="2000" dirty="0">
                <a:ln w="1905"/>
                <a:solidFill>
                  <a:srgbClr val="C00000"/>
                </a:solidFill>
                <a:effectLst>
                  <a:innerShdw blurRad="69850" dist="43180" dir="5400000">
                    <a:srgbClr val="000000">
                      <a:alpha val="65000"/>
                    </a:srgbClr>
                  </a:innerShdw>
                </a:effectLst>
                <a:latin typeface="Britannic Bold" pitchFamily="34" charset="0"/>
              </a:rPr>
              <a:t>.</a:t>
            </a:r>
          </a:p>
        </p:txBody>
      </p:sp>
      <p:pic>
        <p:nvPicPr>
          <p:cNvPr id="11269" name="Picture 5" descr="https://scontent.fbom57-1.fna.fbcdn.net/v/t39.30808-6/318005682_177254448247220_3802954895117881732_n.jpg?stp=dst-jpg_p720x720&amp;_nc_cat=107&amp;ccb=1-7&amp;_nc_sid=5cd70e&amp;_nc_ohc=q2y5UDJ6xKEAX8jRS-7&amp;_nc_ht=scontent.fbom57-1.fna&amp;oh=00_AfBYHiGjzW7GeeKjU2uIwbqJjujpBO-jnoDlmsOFGk2eCw&amp;oe=6396BF9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398"/>
          <a:stretch/>
        </p:blipFill>
        <p:spPr>
          <a:xfrm>
            <a:off x="1976439" y="1570831"/>
            <a:ext cx="3886199" cy="5050631"/>
          </a:xfrm>
          <a:ln w="88900" cap="sq" cmpd="thickThin">
            <a:solidFill>
              <a:srgbClr val="000000"/>
            </a:solidFill>
            <a:miter lim="800000"/>
          </a:ln>
          <a:effectLst>
            <a:innerShdw blurRad="76200">
              <a:srgbClr val="000000"/>
            </a:innerShdw>
          </a:effectLst>
        </p:spPr>
      </p:pic>
      <p:pic>
        <p:nvPicPr>
          <p:cNvPr id="11271" name="Picture 7" descr="https://scontent.fbom57-1.fna.fbcdn.net/v/t39.30808-6/317997124_177254354913896_2079081204653325668_n.jpg?stp=dst-jpg_p403x403&amp;_nc_cat=104&amp;ccb=1-7&amp;_nc_sid=5cd70e&amp;_nc_ohc=d9z9-QUbrCgAX8HwZh_&amp;_nc_ht=scontent.fbom57-1.fna&amp;oh=00_AfBmMZUIBQHbvrAf_pmGegYUA6ZT2P9gQeap8nmctrUFkA&amp;oe=6396A50D"/>
          <p:cNvPicPr>
            <a:picLocks noChangeAspect="1" noChangeArrowheads="1"/>
          </p:cNvPicPr>
          <p:nvPr/>
        </p:nvPicPr>
        <p:blipFill rotWithShape="1">
          <a:blip r:embed="rId3">
            <a:extLst>
              <a:ext uri="{28A0092B-C50C-407E-A947-70E740481C1C}">
                <a14:useLocalDpi xmlns:a14="http://schemas.microsoft.com/office/drawing/2010/main" val="0"/>
              </a:ext>
            </a:extLst>
          </a:blip>
          <a:srcRect t="25951" r="373" b="14989"/>
          <a:stretch/>
        </p:blipFill>
        <p:spPr bwMode="auto">
          <a:xfrm>
            <a:off x="6172200" y="1592262"/>
            <a:ext cx="4114800" cy="5029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17388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229600" cy="13208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Ira Mane from IEYC III D won the Second position at the International Online Drawing Competition conducted by School Alerts</a:t>
            </a:r>
            <a:br>
              <a:rPr lang="en-US" sz="2400" dirty="0">
                <a:ln w="1905"/>
                <a:solidFill>
                  <a:srgbClr val="C00000"/>
                </a:solidFill>
                <a:effectLst>
                  <a:innerShdw blurRad="69850" dist="43180" dir="5400000">
                    <a:srgbClr val="000000">
                      <a:alpha val="65000"/>
                    </a:srgbClr>
                  </a:innerShdw>
                </a:effectLst>
                <a:latin typeface="Britannic Bold" pitchFamily="34" charset="0"/>
              </a:rPr>
            </a:br>
            <a:r>
              <a:rPr lang="en-US" sz="2400" dirty="0">
                <a:ln w="1905"/>
                <a:solidFill>
                  <a:srgbClr val="C00000"/>
                </a:solidFill>
                <a:effectLst>
                  <a:innerShdw blurRad="69850" dist="43180" dir="5400000">
                    <a:srgbClr val="000000">
                      <a:alpha val="65000"/>
                    </a:srgbClr>
                  </a:innerShdw>
                </a:effectLst>
                <a:latin typeface="Britannic Bold" pitchFamily="34" charset="0"/>
              </a:rPr>
              <a:t> </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7590" name="Picture 6" descr="May be an image of 1 person, child and standing"/>
          <p:cNvPicPr>
            <a:picLocks noChangeAspect="1" noChangeArrowheads="1"/>
          </p:cNvPicPr>
          <p:nvPr/>
        </p:nvPicPr>
        <p:blipFill rotWithShape="1">
          <a:blip r:embed="rId2">
            <a:extLst>
              <a:ext uri="{28A0092B-C50C-407E-A947-70E740481C1C}">
                <a14:useLocalDpi xmlns:a14="http://schemas.microsoft.com/office/drawing/2010/main" val="0"/>
              </a:ext>
            </a:extLst>
          </a:blip>
          <a:srcRect t="6991" r="3448"/>
          <a:stretch/>
        </p:blipFill>
        <p:spPr bwMode="auto">
          <a:xfrm>
            <a:off x="3657601" y="1549400"/>
            <a:ext cx="4850679" cy="486939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0310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381000"/>
            <a:ext cx="7924800" cy="1143000"/>
          </a:xfrm>
          <a:extLst/>
        </p:spPr>
        <p:txBody>
          <a:bodyPr>
            <a:normAutofit fontScale="90000"/>
          </a:bodyPr>
          <a:lstStyle/>
          <a:p>
            <a:pPr>
              <a:defRPr/>
            </a:pPr>
            <a:r>
              <a:rPr lang="en-US" sz="2000" dirty="0">
                <a:ln w="1905"/>
                <a:solidFill>
                  <a:srgbClr val="C00000"/>
                </a:solidFill>
                <a:effectLst>
                  <a:innerShdw blurRad="69850" dist="43180" dir="5400000">
                    <a:srgbClr val="000000">
                      <a:alpha val="65000"/>
                    </a:srgbClr>
                  </a:innerShdw>
                </a:effectLst>
                <a:latin typeface="Britannic Bold" pitchFamily="34" charset="0"/>
              </a:rPr>
              <a:t>Ms Nilambari Kolwalkar, CP Coordinator participated in the International Teachers' Olympiad conducted by </a:t>
            </a:r>
            <a:r>
              <a:rPr lang="en-US" sz="2000" dirty="0" err="1">
                <a:ln w="1905"/>
                <a:solidFill>
                  <a:srgbClr val="C00000"/>
                </a:solidFill>
                <a:effectLst>
                  <a:innerShdw blurRad="69850" dist="43180" dir="5400000">
                    <a:srgbClr val="000000">
                      <a:alpha val="65000"/>
                    </a:srgbClr>
                  </a:innerShdw>
                </a:effectLst>
                <a:latin typeface="Britannic Bold" pitchFamily="34" charset="0"/>
              </a:rPr>
              <a:t>Suraasa</a:t>
            </a:r>
            <a:r>
              <a:rPr lang="en-US" sz="2000" dirty="0">
                <a:ln w="1905"/>
                <a:solidFill>
                  <a:srgbClr val="C00000"/>
                </a:solidFill>
                <a:effectLst>
                  <a:innerShdw blurRad="69850" dist="43180" dir="5400000">
                    <a:srgbClr val="000000">
                      <a:alpha val="65000"/>
                    </a:srgbClr>
                  </a:innerShdw>
                </a:effectLst>
                <a:latin typeface="Britannic Bold" pitchFamily="34" charset="0"/>
              </a:rPr>
              <a:t> and has excelled in this test and is placed in the Top 10, 92.64 percentile at the Global Level.</a:t>
            </a:r>
          </a:p>
        </p:txBody>
      </p:sp>
      <p:pic>
        <p:nvPicPr>
          <p:cNvPr id="11269" name="Picture 5" descr="https://scontent.fbom2-1.fna.fbcdn.net/v/t39.30808-6/313419806_6309218125774256_1800412866748159115_n.jpg?stp=dst-jpg_p640x640&amp;_nc_cat=103&amp;ccb=1-7&amp;_nc_sid=5cd70e&amp;_nc_ohc=rJv4Q0BZag0AX8CnnBT&amp;tn=A8ApMlAzRIcC8iiJ&amp;_nc_ht=scontent.fbom2-1.fna&amp;oh=00_AfACFKUihbs40JlKlbv9QkDLJK5CzT7x8P7eQVjmi6S7jw&amp;oe=63721FBF"/>
          <p:cNvPicPr>
            <a:picLocks noChangeAspect="1" noChangeArrowheads="1"/>
          </p:cNvPicPr>
          <p:nvPr/>
        </p:nvPicPr>
        <p:blipFill rotWithShape="1">
          <a:blip r:embed="rId2">
            <a:extLst>
              <a:ext uri="{28A0092B-C50C-407E-A947-70E740481C1C}">
                <a14:useLocalDpi xmlns:a14="http://schemas.microsoft.com/office/drawing/2010/main" val="0"/>
              </a:ext>
            </a:extLst>
          </a:blip>
          <a:srcRect l="3750" t="7175" r="3750" b="6726"/>
          <a:stretch/>
        </p:blipFill>
        <p:spPr bwMode="auto">
          <a:xfrm>
            <a:off x="2157412" y="1752601"/>
            <a:ext cx="3429000" cy="44484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1" name="Picture 7" descr="https://scontent.fbom2-2.fna.fbcdn.net/v/t39.30808-6/313257975_6309265169102885_1863465623636610084_n.jpg?stp=dst-jpg_p403x403&amp;_nc_cat=102&amp;ccb=1-7&amp;_nc_sid=5cd70e&amp;_nc_ohc=H4P8OvDQKikAX9qY8-9&amp;_nc_ht=scontent.fbom2-2.fna&amp;oh=00_AfDhRKJCJg3JXrbDpYcs5y7xgn9NNvG1ifLX5i5RxDLlqA&amp;oe=637139A0"/>
          <p:cNvPicPr>
            <a:picLocks noChangeAspect="1" noChangeArrowheads="1"/>
          </p:cNvPicPr>
          <p:nvPr/>
        </p:nvPicPr>
        <p:blipFill rotWithShape="1">
          <a:blip r:embed="rId3">
            <a:extLst>
              <a:ext uri="{28A0092B-C50C-407E-A947-70E740481C1C}">
                <a14:useLocalDpi xmlns:a14="http://schemas.microsoft.com/office/drawing/2010/main" val="0"/>
              </a:ext>
            </a:extLst>
          </a:blip>
          <a:srcRect t="32589" r="373" b="37054"/>
          <a:stretch/>
        </p:blipFill>
        <p:spPr bwMode="auto">
          <a:xfrm>
            <a:off x="5943600" y="1752601"/>
            <a:ext cx="4513222" cy="44484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47527"/>
      </p:ext>
    </p:extLst>
  </p:cSld>
  <p:clrMapOvr>
    <a:masterClrMapping/>
  </p:clrMapOvr>
  <p:transition advClick="0" advTm="5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5" y="304800"/>
            <a:ext cx="7543800" cy="1320800"/>
          </a:xfrm>
          <a:extLst/>
        </p:spPr>
        <p:txBody>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Our IGCSE school team won the first prize in the Tug of Words debate competition at JBCN. Team members - Aarush, </a:t>
            </a:r>
            <a:r>
              <a:rPr lang="en-US" sz="1800" dirty="0" err="1">
                <a:ln w="1905"/>
                <a:solidFill>
                  <a:srgbClr val="C00000"/>
                </a:solidFill>
                <a:effectLst>
                  <a:innerShdw blurRad="69850" dist="43180" dir="5400000">
                    <a:srgbClr val="000000">
                      <a:alpha val="65000"/>
                    </a:srgbClr>
                  </a:innerShdw>
                </a:effectLst>
                <a:latin typeface="Britannic Bold" pitchFamily="34" charset="0"/>
              </a:rPr>
              <a:t>Shresht</a:t>
            </a:r>
            <a:r>
              <a:rPr lang="en-US" sz="1800" dirty="0">
                <a:ln w="1905"/>
                <a:solidFill>
                  <a:srgbClr val="C00000"/>
                </a:solidFill>
                <a:effectLst>
                  <a:innerShdw blurRad="69850" dist="43180" dir="5400000">
                    <a:srgbClr val="000000">
                      <a:alpha val="65000"/>
                    </a:srgbClr>
                  </a:innerShdw>
                </a:effectLst>
                <a:latin typeface="Britannic Bold" pitchFamily="34" charset="0"/>
              </a:rPr>
              <a:t>, </a:t>
            </a:r>
            <a:r>
              <a:rPr lang="en-US" sz="1800" dirty="0" err="1">
                <a:ln w="1905"/>
                <a:solidFill>
                  <a:srgbClr val="C00000"/>
                </a:solidFill>
                <a:effectLst>
                  <a:innerShdw blurRad="69850" dist="43180" dir="5400000">
                    <a:srgbClr val="000000">
                      <a:alpha val="65000"/>
                    </a:srgbClr>
                  </a:innerShdw>
                </a:effectLst>
                <a:latin typeface="Britannic Bold" pitchFamily="34" charset="0"/>
              </a:rPr>
              <a:t>Sakshi</a:t>
            </a:r>
            <a:r>
              <a:rPr lang="en-US" sz="1800" dirty="0">
                <a:ln w="1905"/>
                <a:solidFill>
                  <a:srgbClr val="C00000"/>
                </a:solidFill>
                <a:effectLst>
                  <a:innerShdw blurRad="69850" dist="43180" dir="5400000">
                    <a:srgbClr val="000000">
                      <a:alpha val="65000"/>
                    </a:srgbClr>
                  </a:innerShdw>
                </a:effectLst>
                <a:latin typeface="Britannic Bold" pitchFamily="34" charset="0"/>
              </a:rPr>
              <a:t> and </a:t>
            </a:r>
            <a:r>
              <a:rPr lang="en-US" sz="1800" dirty="0" err="1">
                <a:ln w="1905"/>
                <a:solidFill>
                  <a:srgbClr val="C00000"/>
                </a:solidFill>
                <a:effectLst>
                  <a:innerShdw blurRad="69850" dist="43180" dir="5400000">
                    <a:srgbClr val="000000">
                      <a:alpha val="65000"/>
                    </a:srgbClr>
                  </a:innerShdw>
                </a:effectLst>
                <a:latin typeface="Britannic Bold" pitchFamily="34" charset="0"/>
              </a:rPr>
              <a:t>Aanya</a:t>
            </a:r>
            <a:r>
              <a:rPr lang="en-US" sz="1800" dirty="0">
                <a:ln w="1905"/>
                <a:solidFill>
                  <a:srgbClr val="C00000"/>
                </a:solidFill>
                <a:effectLst>
                  <a:innerShdw blurRad="69850" dist="43180" dir="5400000">
                    <a:srgbClr val="000000">
                      <a:alpha val="65000"/>
                    </a:srgbClr>
                  </a:innerShdw>
                </a:effectLst>
                <a:latin typeface="Britannic Bold" pitchFamily="34" charset="0"/>
              </a:rPr>
              <a:t>  won all the first three preliminary rounds and the semi finals and the finals.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308" r="12316" b="470"/>
          <a:stretch/>
        </p:blipFill>
        <p:spPr>
          <a:xfrm>
            <a:off x="3286125" y="1625600"/>
            <a:ext cx="6010275" cy="4957354"/>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420112877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n w="1905"/>
                <a:solidFill>
                  <a:srgbClr val="C00000"/>
                </a:solidFill>
                <a:effectLst>
                  <a:innerShdw blurRad="69850" dist="43180" dir="5400000">
                    <a:srgbClr val="000000">
                      <a:alpha val="65000"/>
                    </a:srgbClr>
                  </a:innerShdw>
                </a:effectLst>
                <a:latin typeface="Britannic Bold" pitchFamily="34" charset="0"/>
              </a:rPr>
              <a:t>Miss </a:t>
            </a:r>
            <a:r>
              <a:rPr lang="en-US" sz="2800" dirty="0" err="1">
                <a:ln w="1905"/>
                <a:solidFill>
                  <a:srgbClr val="C00000"/>
                </a:solidFill>
                <a:effectLst>
                  <a:innerShdw blurRad="69850" dist="43180" dir="5400000">
                    <a:srgbClr val="000000">
                      <a:alpha val="65000"/>
                    </a:srgbClr>
                  </a:innerShdw>
                </a:effectLst>
                <a:latin typeface="Britannic Bold" pitchFamily="34" charset="0"/>
              </a:rPr>
              <a:t>Aarna</a:t>
            </a:r>
            <a:r>
              <a:rPr lang="en-US" sz="2800" dirty="0">
                <a:ln w="1905"/>
                <a:solidFill>
                  <a:srgbClr val="C00000"/>
                </a:solidFill>
                <a:effectLst>
                  <a:innerShdw blurRad="69850" dist="43180" dir="5400000">
                    <a:srgbClr val="000000">
                      <a:alpha val="65000"/>
                    </a:srgbClr>
                  </a:innerShdw>
                </a:effectLst>
                <a:latin typeface="Britannic Bold" pitchFamily="34" charset="0"/>
              </a:rPr>
              <a:t> Thakur studying in CP 2C participated in MSSA chess tournament and she ranked 22nd out of 80 girls and she played 7 games and won 4 out of them.</a:t>
            </a:r>
          </a:p>
        </p:txBody>
      </p:sp>
      <p:pic>
        <p:nvPicPr>
          <p:cNvPr id="7170" name="Picture 2" descr="May be a closeup of 1 person, child, stand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31" y="1874517"/>
            <a:ext cx="3925394" cy="460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33041"/>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n w="1905"/>
                <a:solidFill>
                  <a:srgbClr val="C00000"/>
                </a:solidFill>
                <a:effectLst>
                  <a:innerShdw blurRad="69850" dist="43180" dir="5400000">
                    <a:srgbClr val="000000">
                      <a:alpha val="65000"/>
                    </a:srgbClr>
                  </a:innerShdw>
                </a:effectLst>
                <a:latin typeface="Britannic Bold" pitchFamily="34" charset="0"/>
              </a:rPr>
              <a:t>Ms Mihika </a:t>
            </a:r>
            <a:r>
              <a:rPr lang="en-US" sz="3200" dirty="0" err="1">
                <a:ln w="1905"/>
                <a:solidFill>
                  <a:srgbClr val="C00000"/>
                </a:solidFill>
                <a:effectLst>
                  <a:innerShdw blurRad="69850" dist="43180" dir="5400000">
                    <a:srgbClr val="000000">
                      <a:alpha val="65000"/>
                    </a:srgbClr>
                  </a:innerShdw>
                </a:effectLst>
                <a:latin typeface="Britannic Bold" pitchFamily="34" charset="0"/>
              </a:rPr>
              <a:t>Gokhale</a:t>
            </a:r>
            <a:r>
              <a:rPr lang="en-US" sz="3200" dirty="0">
                <a:ln w="1905"/>
                <a:solidFill>
                  <a:srgbClr val="C00000"/>
                </a:solidFill>
                <a:effectLst>
                  <a:innerShdw blurRad="69850" dist="43180" dir="5400000">
                    <a:srgbClr val="000000">
                      <a:alpha val="65000"/>
                    </a:srgbClr>
                  </a:innerShdw>
                </a:effectLst>
                <a:latin typeface="Britannic Bold" pitchFamily="34" charset="0"/>
              </a:rPr>
              <a:t> from CP V has been selected for National level handball in the sub junior category. Congratulations Mihika.</a:t>
            </a:r>
          </a:p>
        </p:txBody>
      </p:sp>
      <p:pic>
        <p:nvPicPr>
          <p:cNvPr id="1026" name="Picture 2" descr="May be a closeup of 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009" y="2121652"/>
            <a:ext cx="443965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115982"/>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32103"/>
          </a:xfrm>
        </p:spPr>
        <p:txBody>
          <a:bodyPr>
            <a:normAutofit/>
          </a:bodyPr>
          <a:lstStyle/>
          <a:p>
            <a:pPr algn="ctr"/>
            <a:r>
              <a:rPr lang="en-US" sz="2400" dirty="0" smtClean="0">
                <a:ln w="1905"/>
                <a:solidFill>
                  <a:srgbClr val="C00000"/>
                </a:solidFill>
                <a:effectLst>
                  <a:innerShdw blurRad="69850" dist="43180" dir="5400000">
                    <a:srgbClr val="000000">
                      <a:alpha val="65000"/>
                    </a:srgbClr>
                  </a:innerShdw>
                </a:effectLst>
                <a:latin typeface="Britannic Bold" pitchFamily="34" charset="0"/>
              </a:rPr>
              <a:t>Our </a:t>
            </a:r>
            <a:r>
              <a:rPr lang="en-US" sz="2400" dirty="0">
                <a:ln w="1905"/>
                <a:solidFill>
                  <a:srgbClr val="C00000"/>
                </a:solidFill>
                <a:effectLst>
                  <a:innerShdw blurRad="69850" dist="43180" dir="5400000">
                    <a:srgbClr val="000000">
                      <a:alpha val="65000"/>
                    </a:srgbClr>
                  </a:innerShdw>
                </a:effectLst>
                <a:latin typeface="Britannic Bold" pitchFamily="34" charset="0"/>
              </a:rPr>
              <a:t>faculty Ms </a:t>
            </a:r>
            <a:r>
              <a:rPr lang="en-US" sz="2400" dirty="0" err="1">
                <a:ln w="1905"/>
                <a:solidFill>
                  <a:srgbClr val="C00000"/>
                </a:solidFill>
                <a:effectLst>
                  <a:innerShdw blurRad="69850" dist="43180" dir="5400000">
                    <a:srgbClr val="000000">
                      <a:alpha val="65000"/>
                    </a:srgbClr>
                  </a:innerShdw>
                </a:effectLst>
                <a:latin typeface="Britannic Bold" pitchFamily="34" charset="0"/>
              </a:rPr>
              <a:t>Nitya</a:t>
            </a:r>
            <a:r>
              <a:rPr lang="en-US" sz="2400" dirty="0">
                <a:ln w="1905"/>
                <a:solidFill>
                  <a:srgbClr val="C00000"/>
                </a:solidFill>
                <a:effectLst>
                  <a:innerShdw blurRad="69850" dist="43180" dir="5400000">
                    <a:srgbClr val="000000">
                      <a:alpha val="65000"/>
                    </a:srgbClr>
                  </a:innerShdw>
                </a:effectLst>
                <a:latin typeface="Britannic Bold" pitchFamily="34" charset="0"/>
              </a:rPr>
              <a:t> </a:t>
            </a:r>
            <a:r>
              <a:rPr lang="en-US" sz="2400" dirty="0" err="1">
                <a:ln w="1905"/>
                <a:solidFill>
                  <a:srgbClr val="C00000"/>
                </a:solidFill>
                <a:effectLst>
                  <a:innerShdw blurRad="69850" dist="43180" dir="5400000">
                    <a:srgbClr val="000000">
                      <a:alpha val="65000"/>
                    </a:srgbClr>
                  </a:innerShdw>
                </a:effectLst>
                <a:latin typeface="Britannic Bold" pitchFamily="34" charset="0"/>
              </a:rPr>
              <a:t>Chhatpar</a:t>
            </a:r>
            <a:r>
              <a:rPr lang="en-US" sz="2400" dirty="0">
                <a:ln w="1905"/>
                <a:solidFill>
                  <a:srgbClr val="C00000"/>
                </a:solidFill>
                <a:effectLst>
                  <a:innerShdw blurRad="69850" dist="43180" dir="5400000">
                    <a:srgbClr val="000000">
                      <a:alpha val="65000"/>
                    </a:srgbClr>
                  </a:innerShdw>
                </a:effectLst>
                <a:latin typeface="Britannic Bold" pitchFamily="34" charset="0"/>
              </a:rPr>
              <a:t> won the Best Formative assessment award in the TTF contest held across India by the teachers foundation organization</a:t>
            </a:r>
          </a:p>
        </p:txBody>
      </p:sp>
      <p:pic>
        <p:nvPicPr>
          <p:cNvPr id="6146" name="Picture 2" descr="May be an image of 1 person and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764" y="1614488"/>
            <a:ext cx="4587873" cy="5091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50566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err="1">
                <a:ln w="1905"/>
                <a:solidFill>
                  <a:srgbClr val="C00000"/>
                </a:solidFill>
                <a:effectLst>
                  <a:innerShdw blurRad="69850" dist="43180" dir="5400000">
                    <a:srgbClr val="000000">
                      <a:alpha val="65000"/>
                    </a:srgbClr>
                  </a:innerShdw>
                </a:effectLst>
                <a:latin typeface="Britannic Bold" pitchFamily="34" charset="0"/>
              </a:rPr>
              <a:t>Riddhima</a:t>
            </a:r>
            <a:r>
              <a:rPr lang="en-US" sz="2400" dirty="0">
                <a:ln w="1905"/>
                <a:solidFill>
                  <a:srgbClr val="C00000"/>
                </a:solidFill>
                <a:effectLst>
                  <a:innerShdw blurRad="69850" dist="43180" dir="5400000">
                    <a:srgbClr val="000000">
                      <a:alpha val="65000"/>
                    </a:srgbClr>
                  </a:innerShdw>
                </a:effectLst>
                <a:latin typeface="Britannic Bold" pitchFamily="34" charset="0"/>
              </a:rPr>
              <a:t> Pradhan from IGCSE I has won accolades at the Cambridge International Schools Sports Organization (ISSO</a:t>
            </a:r>
            <a:r>
              <a:rPr lang="en-US" sz="2400" dirty="0" smtClean="0">
                <a:ln w="1905"/>
                <a:solidFill>
                  <a:srgbClr val="C00000"/>
                </a:solidFill>
                <a:effectLst>
                  <a:innerShdw blurRad="69850" dist="43180" dir="5400000">
                    <a:srgbClr val="000000">
                      <a:alpha val="65000"/>
                    </a:srgbClr>
                  </a:innerShdw>
                </a:effectLst>
                <a:latin typeface="Britannic Bold" pitchFamily="34" charset="0"/>
              </a:rPr>
              <a:t>).She </a:t>
            </a:r>
            <a:r>
              <a:rPr lang="en-US" sz="2400" dirty="0">
                <a:ln w="1905"/>
                <a:solidFill>
                  <a:srgbClr val="C00000"/>
                </a:solidFill>
                <a:effectLst>
                  <a:innerShdw blurRad="69850" dist="43180" dir="5400000">
                    <a:srgbClr val="000000">
                      <a:alpha val="65000"/>
                    </a:srgbClr>
                  </a:innerShdw>
                </a:effectLst>
                <a:latin typeface="Britannic Bold" pitchFamily="34" charset="0"/>
              </a:rPr>
              <a:t>won the Gold medal in the 200m freestyle Girls category and won the Bronze in the 100m Breaststroke Girls category.</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122" name="Picture 2" descr="https://scontent.fbom57-1.fna.fbcdn.net/v/t39.30808-6/309547421_1051144835598879_1852437925914371950_n.jpg?stp=dst-jpg_p720x720&amp;_nc_cat=106&amp;ccb=1-7&amp;_nc_sid=5cd70e&amp;_nc_ohc=paiZTxugrNUAX99hxsm&amp;_nc_ht=scontent.fbom57-1.fna&amp;oh=00_AT_doeJZ5BhGzm7hap2RZNoSJk-bi4LTD4FkaJB7xMe_4Q&amp;oe=63438A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79" y="1845943"/>
            <a:ext cx="5193454" cy="491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May be an image of 5 people and people standing"/>
          <p:cNvPicPr>
            <a:picLocks noChangeAspect="1" noChangeArrowheads="1"/>
          </p:cNvPicPr>
          <p:nvPr/>
        </p:nvPicPr>
        <p:blipFill rotWithShape="1">
          <a:blip r:embed="rId3">
            <a:extLst>
              <a:ext uri="{28A0092B-C50C-407E-A947-70E740481C1C}">
                <a14:useLocalDpi xmlns:a14="http://schemas.microsoft.com/office/drawing/2010/main" val="0"/>
              </a:ext>
            </a:extLst>
          </a:blip>
          <a:srcRect l="24861" t="7438" r="29982" b="3950"/>
          <a:stretch/>
        </p:blipFill>
        <p:spPr bwMode="auto">
          <a:xfrm>
            <a:off x="5890733" y="1874517"/>
            <a:ext cx="5539267" cy="4859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434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dirty="0">
                <a:ln w="1905"/>
                <a:solidFill>
                  <a:srgbClr val="C00000"/>
                </a:solidFill>
                <a:effectLst>
                  <a:innerShdw blurRad="69850" dist="43180" dir="5400000">
                    <a:srgbClr val="000000">
                      <a:alpha val="65000"/>
                    </a:srgbClr>
                  </a:innerShdw>
                </a:effectLst>
                <a:latin typeface="Britannic Bold" pitchFamily="34" charset="0"/>
              </a:rPr>
              <a:t>Our students Sarah Ann Menezes, </a:t>
            </a:r>
            <a:r>
              <a:rPr lang="en-US" sz="2000" dirty="0" err="1">
                <a:ln w="1905"/>
                <a:solidFill>
                  <a:srgbClr val="C00000"/>
                </a:solidFill>
                <a:effectLst>
                  <a:innerShdw blurRad="69850" dist="43180" dir="5400000">
                    <a:srgbClr val="000000">
                      <a:alpha val="65000"/>
                    </a:srgbClr>
                  </a:innerShdw>
                </a:effectLst>
                <a:latin typeface="Britannic Bold" pitchFamily="34" charset="0"/>
              </a:rPr>
              <a:t>Kiranmayee</a:t>
            </a:r>
            <a:r>
              <a:rPr lang="en-US" sz="2000" dirty="0">
                <a:ln w="1905"/>
                <a:solidFill>
                  <a:srgbClr val="C00000"/>
                </a:solidFill>
                <a:effectLst>
                  <a:innerShdw blurRad="69850" dist="43180" dir="5400000">
                    <a:srgbClr val="000000">
                      <a:alpha val="65000"/>
                    </a:srgbClr>
                  </a:innerShdw>
                </a:effectLst>
                <a:latin typeface="Britannic Bold" pitchFamily="34" charset="0"/>
              </a:rPr>
              <a:t> Lade, </a:t>
            </a:r>
            <a:r>
              <a:rPr lang="en-US" sz="2000" dirty="0" err="1">
                <a:ln w="1905"/>
                <a:solidFill>
                  <a:srgbClr val="C00000"/>
                </a:solidFill>
                <a:effectLst>
                  <a:innerShdw blurRad="69850" dist="43180" dir="5400000">
                    <a:srgbClr val="000000">
                      <a:alpha val="65000"/>
                    </a:srgbClr>
                  </a:innerShdw>
                </a:effectLst>
                <a:latin typeface="Britannic Bold" pitchFamily="34" charset="0"/>
              </a:rPr>
              <a:t>Divya</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Daga</a:t>
            </a:r>
            <a:r>
              <a:rPr lang="en-US" sz="2000" dirty="0">
                <a:ln w="1905"/>
                <a:solidFill>
                  <a:srgbClr val="C00000"/>
                </a:solidFill>
                <a:effectLst>
                  <a:innerShdw blurRad="69850" dist="43180" dir="5400000">
                    <a:srgbClr val="000000">
                      <a:alpha val="65000"/>
                    </a:srgbClr>
                  </a:innerShdw>
                </a:effectLst>
                <a:latin typeface="Britannic Bold" pitchFamily="34" charset="0"/>
              </a:rPr>
              <a:t> and </a:t>
            </a:r>
            <a:r>
              <a:rPr lang="en-US" sz="2000" dirty="0" err="1">
                <a:ln w="1905"/>
                <a:solidFill>
                  <a:srgbClr val="C00000"/>
                </a:solidFill>
                <a:effectLst>
                  <a:innerShdw blurRad="69850" dist="43180" dir="5400000">
                    <a:srgbClr val="000000">
                      <a:alpha val="65000"/>
                    </a:srgbClr>
                  </a:innerShdw>
                </a:effectLst>
                <a:latin typeface="Britannic Bold" pitchFamily="34" charset="0"/>
              </a:rPr>
              <a:t>Sanskar</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Nagral</a:t>
            </a:r>
            <a:r>
              <a:rPr lang="en-US" sz="2000" dirty="0">
                <a:ln w="1905"/>
                <a:solidFill>
                  <a:srgbClr val="C00000"/>
                </a:solidFill>
                <a:effectLst>
                  <a:innerShdw blurRad="69850" dist="43180" dir="5400000">
                    <a:srgbClr val="000000">
                      <a:alpha val="65000"/>
                    </a:srgbClr>
                  </a:innerShdw>
                </a:effectLst>
                <a:latin typeface="Britannic Bold" pitchFamily="34" charset="0"/>
              </a:rPr>
              <a:t> from IGCSE I won the third position at the Interschool Science Competition conducted by Lion's Club of </a:t>
            </a:r>
            <a:r>
              <a:rPr lang="en-US" sz="2000" dirty="0" err="1">
                <a:ln w="1905"/>
                <a:solidFill>
                  <a:srgbClr val="C00000"/>
                </a:solidFill>
                <a:effectLst>
                  <a:innerShdw blurRad="69850" dist="43180" dir="5400000">
                    <a:srgbClr val="000000">
                      <a:alpha val="65000"/>
                    </a:srgbClr>
                  </a:innerShdw>
                </a:effectLst>
                <a:latin typeface="Britannic Bold" pitchFamily="34" charset="0"/>
              </a:rPr>
              <a:t>Vidyavihar</a:t>
            </a:r>
            <a:r>
              <a:rPr lang="en-US" sz="2000" dirty="0">
                <a:ln w="1905"/>
                <a:solidFill>
                  <a:srgbClr val="C00000"/>
                </a:solidFill>
                <a:effectLst>
                  <a:innerShdw blurRad="69850" dist="43180" dir="5400000">
                    <a:srgbClr val="000000">
                      <a:alpha val="65000"/>
                    </a:srgbClr>
                  </a:innerShdw>
                </a:effectLst>
                <a:latin typeface="Britannic Bold" pitchFamily="34" charset="0"/>
              </a:rPr>
              <a:t> on 1st October in the Chemistry category mentored by our Chemistry faculty Ms. Vaishali Khedekar. They presented a WATER TREATMENT PROJECT for grey water management.</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098" name="Picture 2" descr="https://scontent.fbom2-2.fna.fbcdn.net/v/t39.30808-6/310440076_10159145215152939_7739917954555627011_n.jpg?stp=dst-jpg_p552x414&amp;_nc_cat=100&amp;ccb=1-7&amp;_nc_sid=5cd70e&amp;_nc_ohc=sv3kaY2L3PgAX_gdLba&amp;_nc_ht=scontent.fbom2-2.fna&amp;oh=00_AT8-k6et4ckRiGp5NY8BgC-yTYiIyVF0iQThJ99lV_Gy6g&amp;oe=63431C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96548"/>
            <a:ext cx="3208834" cy="468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content.fbom2-2.fna.fbcdn.net/v/t39.30808-6/310139276_10159145215172939_1367866963456486982_n.jpg?stp=dst-jpg_p843x403&amp;_nc_cat=100&amp;ccb=1-7&amp;_nc_sid=5cd70e&amp;_nc_ohc=VUlbbwToj2UAX-AnMan&amp;_nc_oc=AQmkf6n0suAkzx0JLuWhggu6--L2Df7gYyIYlT_9VIEJTdU45jwvvQ7mfFHiM6_OydA&amp;_nc_ht=scontent.fbom2-2.fna&amp;oh=00_AT9rL_ybxplkD3gdu6d_1pVTnyAPUbxrYbW-j6cWdcQglg&amp;oe=63435C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221" y="1996548"/>
            <a:ext cx="4206380" cy="468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s://scontent.fbom2-1.fna.fbcdn.net/v/t39.30808-6/310427009_10159145215202939_1954652481049600467_n.jpg?stp=dst-jpg_p720x720&amp;_nc_cat=111&amp;ccb=1-7&amp;_nc_sid=5cd70e&amp;_nc_ohc=4GpjrENDgusAX8eTYbD&amp;_nc_ht=scontent.fbom2-1.fna&amp;oh=00_AT_YcM5yMKIr03vBVaDLCJ3lXzB3dFOy20o5YgUZwHiNNQ&amp;oe=6343E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188" y="1996548"/>
            <a:ext cx="3458233" cy="468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51108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dirty="0">
                <a:ln w="1905"/>
                <a:solidFill>
                  <a:srgbClr val="C00000"/>
                </a:solidFill>
                <a:effectLst>
                  <a:innerShdw blurRad="69850" dist="43180" dir="5400000">
                    <a:srgbClr val="000000">
                      <a:alpha val="65000"/>
                    </a:srgbClr>
                  </a:innerShdw>
                </a:effectLst>
                <a:latin typeface="Britannic Bold" pitchFamily="34" charset="0"/>
              </a:rPr>
              <a:t>Checkpoint II student Ishan Roy won First prize in ICS classical tournament, U12 boys category and in 3 days classical chess tournament, he got 5.5/8. He also secured fifth place in Pinnacle Chess Fest 2022, August 28, 2022 under U-15 category. He  has achieved the 9th position from among the 385 participants in the Mumbai Schools Sports Association under 14 Boys Chess Tournament.</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3074" name="Picture 2" descr="https://scontent.fbom2-2.fna.fbcdn.net/v/t39.30808-6/308678353_5509287995793428_4157147545156119514_n.jpg?_nc_cat=102&amp;ccb=1-7&amp;_nc_sid=5cd70e&amp;_nc_ohc=M-1VuENbVqgAX-sD6EE&amp;_nc_ht=scontent.fbom2-2.fna&amp;oh=00_AT8rzrIw7PXRR_NaNYxJ0A5DWWHSWRkKR5gkLiF1pOGkLg&amp;oe=63447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35443"/>
            <a:ext cx="5915025" cy="47039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6" name="Picture 4" descr="https://scontent.fbom2-2.fna.fbcdn.net/v/t39.30808-6/307712590_5509288112460083_7437281645453164978_n.jpg?_nc_cat=104&amp;ccb=1-7&amp;_nc_sid=5cd70e&amp;_nc_ohc=fyJNtZunlqsAX81afr2&amp;tn=A8ApMlAzRIcC8iiJ&amp;_nc_ht=scontent.fbom2-2.fna&amp;oh=00_AT9vTd-756_cK9bmXepHhf-exPW7aPw-zCcZzOmVK-fO7A&amp;oe=634492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324" y="1935443"/>
            <a:ext cx="4995864" cy="47625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7705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142875"/>
            <a:ext cx="9938478" cy="990600"/>
          </a:xfrm>
          <a:extLst/>
        </p:spPr>
        <p:txBody>
          <a:bodyPr>
            <a:normAutofit/>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In 17th SAFAM Maharashtra State Aerobics Championship 2022 held in Bilhar Panchgani held from September 20 to October 2, 2022, our student Ayaan Ram participated in 4 events and won 4 Gold medal.</a:t>
            </a:r>
          </a:p>
        </p:txBody>
      </p:sp>
      <p:pic>
        <p:nvPicPr>
          <p:cNvPr id="8" name="Picture 2" descr="https://scontent.fbom2-1.fna.fbcdn.net/v/t39.30808-6/309607070_5506815419374019_461071315914816245_n.jpg?stp=dst-jpg_p720x720&amp;_nc_cat=103&amp;ccb=1-7&amp;_nc_sid=5cd70e&amp;_nc_ohc=oqShdtVusyoAX_TFCB8&amp;_nc_ht=scontent.fbom2-1.fna&amp;oh=00_AT8-pw690lZLELlAu_W6u2jBet2KyKoO4Rm3l0r7q4BnWg&amp;oe=63447C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1147763"/>
            <a:ext cx="4157661" cy="55435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May be an image of 5 people, people standing, indoor and text that says 'INDIA NRRSCS NI TAayog ሀ三川三 FESEREMER 17th SAFAM MAHARASHTRA STATE AEROBICS CHAMPIONSHIP Category- Cadet, Sub- Junior, Junior, Senior Male Date- 30th Sept., 2nd October 2022 Organisedby Satara District Sports Aerobics &amp; Fitness Associatio Sanctioned Aerobics8 Fitness Association of Maharash Indian Sp S Fitness Federation--SAFF Federatio Recog BSE BOARD Aerobio Aerobics, Events nue 'um Rest Bhilar, Pan B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011" y="1133475"/>
            <a:ext cx="5817827" cy="3232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May be an image of 12 people and people st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2985" t="20645" r="2278" b="15225"/>
          <a:stretch/>
        </p:blipFill>
        <p:spPr bwMode="auto">
          <a:xfrm>
            <a:off x="5256211" y="4417697"/>
            <a:ext cx="6016627" cy="2273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78079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100013"/>
            <a:ext cx="8458200" cy="990600"/>
          </a:xfrm>
          <a:extLst/>
        </p:spPr>
        <p:txBody>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Our School is selected in the Top 5 school from 90+school across India. Sagarika Gupta won second position in 6</a:t>
            </a:r>
            <a:r>
              <a:rPr lang="en-US" sz="1800" baseline="30000" dirty="0">
                <a:ln w="1905"/>
                <a:solidFill>
                  <a:srgbClr val="C00000"/>
                </a:solidFill>
                <a:effectLst>
                  <a:innerShdw blurRad="69850" dist="43180" dir="5400000">
                    <a:srgbClr val="000000">
                      <a:alpha val="65000"/>
                    </a:srgbClr>
                  </a:innerShdw>
                </a:effectLst>
                <a:latin typeface="Britannic Bold" pitchFamily="34" charset="0"/>
              </a:rPr>
              <a:t>th</a:t>
            </a:r>
            <a:r>
              <a:rPr lang="en-US" sz="1800" dirty="0">
                <a:ln w="1905"/>
                <a:solidFill>
                  <a:srgbClr val="C00000"/>
                </a:solidFill>
                <a:effectLst>
                  <a:innerShdw blurRad="69850" dist="43180" dir="5400000">
                    <a:srgbClr val="000000">
                      <a:alpha val="65000"/>
                    </a:srgbClr>
                  </a:innerShdw>
                </a:effectLst>
                <a:latin typeface="Britannic Bold" pitchFamily="34" charset="0"/>
              </a:rPr>
              <a:t> – 8</a:t>
            </a:r>
            <a:r>
              <a:rPr lang="en-US" sz="1800" baseline="30000" dirty="0">
                <a:ln w="1905"/>
                <a:solidFill>
                  <a:srgbClr val="C00000"/>
                </a:solidFill>
                <a:effectLst>
                  <a:innerShdw blurRad="69850" dist="43180" dir="5400000">
                    <a:srgbClr val="000000">
                      <a:alpha val="65000"/>
                    </a:srgbClr>
                  </a:innerShdw>
                </a:effectLst>
                <a:latin typeface="Britannic Bold" pitchFamily="34" charset="0"/>
              </a:rPr>
              <a:t>th</a:t>
            </a:r>
            <a:r>
              <a:rPr lang="en-US" sz="1800" dirty="0">
                <a:ln w="1905"/>
                <a:solidFill>
                  <a:srgbClr val="C00000"/>
                </a:solidFill>
                <a:effectLst>
                  <a:innerShdw blurRad="69850" dist="43180" dir="5400000">
                    <a:srgbClr val="000000">
                      <a:alpha val="65000"/>
                    </a:srgbClr>
                  </a:innerShdw>
                </a:effectLst>
                <a:latin typeface="Britannic Bold" pitchFamily="34" charset="0"/>
              </a:rPr>
              <a:t> Grade in category of “Paint India” organized by </a:t>
            </a:r>
            <a:r>
              <a:rPr lang="en-US" sz="1800" dirty="0" err="1">
                <a:ln w="1905"/>
                <a:solidFill>
                  <a:srgbClr val="C00000"/>
                </a:solidFill>
                <a:effectLst>
                  <a:innerShdw blurRad="69850" dist="43180" dir="5400000">
                    <a:srgbClr val="000000">
                      <a:alpha val="65000"/>
                    </a:srgbClr>
                  </a:innerShdw>
                </a:effectLst>
                <a:latin typeface="Britannic Bold" pitchFamily="34" charset="0"/>
              </a:rPr>
              <a:t>FairGaze</a:t>
            </a:r>
            <a:r>
              <a:rPr lang="en-US" sz="1800" dirty="0">
                <a:ln w="1905"/>
                <a:solidFill>
                  <a:srgbClr val="C00000"/>
                </a:solidFill>
                <a:effectLst>
                  <a:innerShdw blurRad="69850" dist="43180" dir="5400000">
                    <a:srgbClr val="000000">
                      <a:alpha val="65000"/>
                    </a:srgbClr>
                  </a:innerShdw>
                </a:effectLst>
                <a:latin typeface="Britannic Bold" pitchFamily="34" charset="0"/>
              </a:rPr>
              <a:t> a </a:t>
            </a:r>
            <a:r>
              <a:rPr lang="en-US" sz="1800" dirty="0" err="1">
                <a:ln w="1905"/>
                <a:solidFill>
                  <a:srgbClr val="C00000"/>
                </a:solidFill>
                <a:effectLst>
                  <a:innerShdw blurRad="69850" dist="43180" dir="5400000">
                    <a:srgbClr val="000000">
                      <a:alpha val="65000"/>
                    </a:srgbClr>
                  </a:innerShdw>
                </a:effectLst>
                <a:latin typeface="Britannic Bold" pitchFamily="34" charset="0"/>
              </a:rPr>
              <a:t>colloboration</a:t>
            </a:r>
            <a:r>
              <a:rPr lang="en-US" sz="1800" dirty="0">
                <a:ln w="1905"/>
                <a:solidFill>
                  <a:srgbClr val="C00000"/>
                </a:solidFill>
                <a:effectLst>
                  <a:innerShdw blurRad="69850" dist="43180" dir="5400000">
                    <a:srgbClr val="000000">
                      <a:alpha val="65000"/>
                    </a:srgbClr>
                  </a:innerShdw>
                </a:effectLst>
                <a:latin typeface="Britannic Bold" pitchFamily="34" charset="0"/>
              </a:rPr>
              <a:t> between India and Bhutan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524000"/>
            <a:ext cx="4171410" cy="5029200"/>
          </a:xfrm>
          <a:ln w="88900" cap="sq" cmpd="thickThin">
            <a:solidFill>
              <a:srgbClr val="000000"/>
            </a:solidFill>
            <a:miter lim="800000"/>
          </a:ln>
          <a:effectLst>
            <a:innerShdw blurRad="76200">
              <a:srgbClr val="000000"/>
            </a:inn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332" t="3395" r="2501" b="50000"/>
          <a:stretch/>
        </p:blipFill>
        <p:spPr>
          <a:xfrm>
            <a:off x="6400800" y="1524000"/>
            <a:ext cx="4038600" cy="5029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903463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8714" y="257176"/>
            <a:ext cx="10301286" cy="9906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First place in the U12 Boys and second place in the U12 Girls Handball Tournaments organized by the DISTRICT OLYMPIC GAMES Competition &amp; Selection Trials for 2022-2023 </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1269" name="Picture 5" descr="https://scontent.fbom57-1.fna.fbcdn.net/v/t39.30808-6/306641687_1040640799982616_3305130229970715689_n.jpg?stp=dst-jpg_s600x600&amp;_nc_cat=104&amp;ccb=1-7&amp;_nc_sid=5cd70e&amp;_nc_ohc=_DOPQ3OCkjYAX8s_lmp&amp;_nc_ht=scontent.fbom57-1.fna&amp;oh=00_AT9O8TYn5KRmNalwiMeJ_BzA6QwK7hq7yrCYAn2cNg8j_w&amp;oe=6325E041"/>
          <p:cNvPicPr>
            <a:picLocks noChangeAspect="1" noChangeArrowheads="1"/>
          </p:cNvPicPr>
          <p:nvPr/>
        </p:nvPicPr>
        <p:blipFill rotWithShape="1">
          <a:blip r:embed="rId2">
            <a:extLst>
              <a:ext uri="{28A0092B-C50C-407E-A947-70E740481C1C}">
                <a14:useLocalDpi xmlns:a14="http://schemas.microsoft.com/office/drawing/2010/main" val="0"/>
              </a:ext>
            </a:extLst>
          </a:blip>
          <a:srcRect r="1130" b="3653"/>
          <a:stretch/>
        </p:blipFill>
        <p:spPr bwMode="auto">
          <a:xfrm>
            <a:off x="1905001" y="1247776"/>
            <a:ext cx="3788609" cy="27689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1" name="Picture 7" descr="May be an image of 13 people, child and people stan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247776"/>
            <a:ext cx="3886200" cy="27689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5" name="Picture 11" descr="May be an image of 7 people, child and people st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11875" t="33333" r="-2500" b="25833"/>
          <a:stretch/>
        </p:blipFill>
        <p:spPr bwMode="auto">
          <a:xfrm>
            <a:off x="2871787" y="4343400"/>
            <a:ext cx="6629400" cy="22402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587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162" y="523875"/>
            <a:ext cx="9886950" cy="685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Handball Coach Ms. Rekha Kamble was felicitated by the Cabinet Minister     Mr. Anurag Thakur for representing our country as the Captain of the Indian team at the Asian Beach Handball Tournament held in April 2022 in Thailand.</a:t>
            </a:r>
            <a:br>
              <a:rPr lang="en-US" sz="2000" dirty="0">
                <a:ln w="1905"/>
                <a:solidFill>
                  <a:srgbClr val="C00000"/>
                </a:solidFill>
                <a:effectLst>
                  <a:innerShdw blurRad="69850" dist="43180" dir="5400000">
                    <a:srgbClr val="000000">
                      <a:alpha val="65000"/>
                    </a:srgbClr>
                  </a:innerShdw>
                </a:effectLst>
                <a:latin typeface="Britannic Bold" pitchFamily="34" charset="0"/>
              </a:rPr>
            </a:br>
            <a:r>
              <a:rPr lang="en-US" sz="2000" dirty="0">
                <a:ln w="1905"/>
                <a:solidFill>
                  <a:srgbClr val="C00000"/>
                </a:solidFill>
                <a:effectLst>
                  <a:innerShdw blurRad="69850" dist="43180" dir="5400000">
                    <a:srgbClr val="000000">
                      <a:alpha val="65000"/>
                    </a:srgbClr>
                  </a:innerShdw>
                </a:effectLst>
                <a:latin typeface="Britannic Bold" pitchFamily="34" charset="0"/>
              </a:rPr>
              <a:t>Ms. Rekha has also represented the Indian team and the Maharashtra State team.</a:t>
            </a:r>
          </a:p>
        </p:txBody>
      </p:sp>
      <p:pic>
        <p:nvPicPr>
          <p:cNvPr id="12293" name="Picture 5" descr="https://scontent.fbom57-1.fna.fbcdn.net/v/t39.30808-6/306621273_1040840846629278_4237853027983147050_n.jpg?stp=dst-jpg_s600x600&amp;_nc_cat=107&amp;ccb=1-7&amp;_nc_sid=5cd70e&amp;_nc_ohc=h2cByUNFS2YAX_bB6pk&amp;_nc_ht=scontent.fbom57-1.fna&amp;oh=00_AT9LPGVs54R7xdGRdIYlPDR323qTIXwjgpI9NARpC3undQ&amp;oe=632649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3612" y="2138363"/>
            <a:ext cx="7620000" cy="44196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4217658714"/>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7848600" cy="838200"/>
          </a:xfrm>
          <a:extLst/>
        </p:spPr>
        <p:txBody>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Yagna Palliwal and Yahvi Mange of IEYC III bagged third position in ACS fest hop2022-2023 </a:t>
            </a:r>
          </a:p>
        </p:txBody>
      </p:sp>
      <p:pic>
        <p:nvPicPr>
          <p:cNvPr id="66562" name="Picture 2" descr="https://scontent.fbom57-1.fna.fbcdn.net/v/t39.30808-6/301850753_865196161552396_7035258070728989692_n.jpg?stp=dst-jpg_s600x600&amp;_nc_cat=103&amp;ccb=1-7&amp;_nc_sid=5cd70e&amp;_nc_ohc=N_yH-nTOLAsAX_Ii3L5&amp;_nc_ht=scontent.fbom57-1.fna&amp;oh=00_AT8hvEkwJTT8mZnRHHhd07Z77o3D1f_OIpck70GVOJLBdw&amp;oe=6326A17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185" b="3804"/>
          <a:stretch/>
        </p:blipFill>
        <p:spPr>
          <a:xfrm>
            <a:off x="1828801" y="1624012"/>
            <a:ext cx="4548673" cy="4812770"/>
          </a:xfrm>
          <a:ln w="88900" cap="sq" cmpd="thickThin">
            <a:solidFill>
              <a:srgbClr val="000000"/>
            </a:solidFill>
            <a:miter lim="800000"/>
          </a:ln>
          <a:effectLst>
            <a:innerShdw blurRad="76200">
              <a:srgbClr val="000000"/>
            </a:innerShdw>
          </a:effectLst>
        </p:spPr>
      </p:pic>
      <p:pic>
        <p:nvPicPr>
          <p:cNvPr id="66564" name="Picture 4" descr="https://scontent.fbom57-1.fna.fbcdn.net/v/t39.30808-6/301374614_865195808219098_2349752547058155943_n.jpg?stp=dst-jpg_s600x600&amp;_nc_cat=106&amp;ccb=1-7&amp;_nc_sid=5cd70e&amp;_nc_ohc=0W4eYyi9C_0AX-9w9Cp&amp;_nc_ht=scontent.fbom57-1.fna&amp;oh=00_AT8ChCzUyMz3zvEX-C0lug0awROErfpqI0m3B1GtaYFeIA&amp;oe=6326E27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00200"/>
            <a:ext cx="3657600" cy="48365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59197"/>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76399" y="304801"/>
            <a:ext cx="9739313" cy="500063"/>
          </a:xfrm>
          <a:extLst/>
        </p:spPr>
        <p:txBody>
          <a:bodyPr>
            <a:noAutofit/>
          </a:bodyPr>
          <a:lstStyle/>
          <a:p>
            <a:pPr algn="ctr">
              <a:defRPr/>
            </a:pPr>
            <a:r>
              <a:rPr lang="en-US" sz="2800" dirty="0">
                <a:ln w="1905"/>
                <a:solidFill>
                  <a:srgbClr val="C00000"/>
                </a:solidFill>
                <a:effectLst>
                  <a:innerShdw blurRad="69850" dist="43180" dir="5400000">
                    <a:srgbClr val="000000">
                      <a:alpha val="65000"/>
                    </a:srgbClr>
                  </a:innerShdw>
                </a:effectLst>
                <a:latin typeface="Britannic Bold" pitchFamily="34" charset="0"/>
              </a:rPr>
              <a:t>Our students won 6 awards at the “Interschool Humanities Day Celebration” held at Seven Isles School.</a:t>
            </a:r>
            <a:endParaRPr lang="en-US" altLang="en-US" sz="2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53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381126"/>
            <a:ext cx="4158456" cy="4752975"/>
          </a:xfrm>
          <a:ln w="88900" cap="sq" cmpd="thickThin">
            <a:solidFill>
              <a:srgbClr val="000000"/>
            </a:solidFill>
            <a:miter lim="800000"/>
          </a:ln>
          <a:effectLst>
            <a:innerShdw blurRad="76200">
              <a:srgbClr val="000000"/>
            </a:innerShdw>
          </a:effectLst>
        </p:spPr>
      </p:pic>
      <p:pic>
        <p:nvPicPr>
          <p:cNvPr id="15364" name="Picture 5"/>
          <p:cNvPicPr>
            <a:picLocks noChangeAspect="1"/>
          </p:cNvPicPr>
          <p:nvPr/>
        </p:nvPicPr>
        <p:blipFill>
          <a:blip r:embed="rId3">
            <a:extLst>
              <a:ext uri="{28A0092B-C50C-407E-A947-70E740481C1C}">
                <a14:useLocalDpi xmlns:a14="http://schemas.microsoft.com/office/drawing/2010/main" val="0"/>
              </a:ext>
            </a:extLst>
          </a:blip>
          <a:srcRect t="18988" r="25833" b="8936"/>
          <a:stretch>
            <a:fillRect/>
          </a:stretch>
        </p:blipFill>
        <p:spPr bwMode="auto">
          <a:xfrm>
            <a:off x="6238875" y="1381126"/>
            <a:ext cx="4470400" cy="47910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147988"/>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3058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Harshil Khanvilkar from Checkpoint III secured the 1st place in Discuss Throw with a 24.6m distance and got selected for the next level of the District level competition.</a:t>
            </a:r>
          </a:p>
        </p:txBody>
      </p:sp>
      <p:pic>
        <p:nvPicPr>
          <p:cNvPr id="70658" name="Picture 2" descr="May be an image of 2 people and people stan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8201" y="2209801"/>
            <a:ext cx="3352383" cy="3881437"/>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857932422"/>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49451" y="59350"/>
            <a:ext cx="6348413" cy="685800"/>
          </a:xfrm>
          <a:extLst/>
        </p:spPr>
        <p:txBody>
          <a:bodyPr>
            <a:noAutofit/>
          </a:bodyPr>
          <a:lstStyle/>
          <a:p>
            <a:pPr>
              <a:defRPr/>
            </a:pPr>
            <a:r>
              <a:rPr lang="en-US" altLang="en-US" sz="2000" dirty="0">
                <a:ln w="1905"/>
                <a:solidFill>
                  <a:srgbClr val="C00000"/>
                </a:solidFill>
                <a:effectLst>
                  <a:innerShdw blurRad="69850" dist="43180" dir="5400000">
                    <a:srgbClr val="000000">
                      <a:alpha val="65000"/>
                    </a:srgbClr>
                  </a:innerShdw>
                </a:effectLst>
                <a:latin typeface="Britannic Bold" pitchFamily="34" charset="0"/>
              </a:rPr>
              <a:t>NAMASTE INDIA – 3</a:t>
            </a:r>
            <a:r>
              <a:rPr lang="en-US" altLang="en-US" sz="2000" baseline="30000" dirty="0">
                <a:ln w="1905"/>
                <a:solidFill>
                  <a:srgbClr val="C00000"/>
                </a:solidFill>
                <a:effectLst>
                  <a:innerShdw blurRad="69850" dist="43180" dir="5400000">
                    <a:srgbClr val="000000">
                      <a:alpha val="65000"/>
                    </a:srgbClr>
                  </a:innerShdw>
                </a:effectLst>
                <a:latin typeface="Britannic Bold" pitchFamily="34" charset="0"/>
              </a:rPr>
              <a:t>rd</a:t>
            </a:r>
            <a:r>
              <a:rPr lang="en-US" altLang="en-US" sz="2000" dirty="0">
                <a:ln w="1905"/>
                <a:solidFill>
                  <a:srgbClr val="C00000"/>
                </a:solidFill>
                <a:effectLst>
                  <a:innerShdw blurRad="69850" dist="43180" dir="5400000">
                    <a:srgbClr val="000000">
                      <a:alpha val="65000"/>
                    </a:srgbClr>
                  </a:innerShdw>
                </a:effectLst>
                <a:latin typeface="Britannic Bold" pitchFamily="34" charset="0"/>
              </a:rPr>
              <a:t> position –Dance Competition  </a:t>
            </a:r>
          </a:p>
        </p:txBody>
      </p:sp>
      <p:pic>
        <p:nvPicPr>
          <p:cNvPr id="163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205" r="25581" b="9517"/>
          <a:stretch>
            <a:fillRect/>
          </a:stretch>
        </p:blipFill>
        <p:spPr>
          <a:xfrm>
            <a:off x="2057401" y="881062"/>
            <a:ext cx="4630341" cy="3124200"/>
          </a:xfrm>
          <a:ln w="88900" cap="sq" cmpd="thickThin">
            <a:solidFill>
              <a:srgbClr val="000000"/>
            </a:solidFill>
            <a:miter lim="800000"/>
          </a:ln>
          <a:effectLst>
            <a:innerShdw blurRad="76200">
              <a:srgbClr val="000000"/>
            </a:innerShdw>
          </a:effec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l="8333" t="3703" r="10001" b="3703"/>
          <a:stretch>
            <a:fillRect/>
          </a:stretch>
        </p:blipFill>
        <p:spPr bwMode="auto">
          <a:xfrm>
            <a:off x="6502202" y="3733800"/>
            <a:ext cx="4140200" cy="304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90" name="Picture 6" descr="https://lh5.googleusercontent.com/KHkfCf37yt5OL10CO0QbdgHXKH-CPEanAiCmPjFrY6LGVp6G0CVJAucc6qRINNroRtxIXJ_JrIFMX_V9rfoM4sx8-gnpj8sBl6Z5amOSCjTfcEce7rhL9QcK9beT0RrWncwgzMbZD4qVj4LrhuY57_woOS6jjuIPBXkx-UMthlpxV8FIvk9SHleX4c-N1jDxPL8w8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1257" y="609600"/>
            <a:ext cx="3247628" cy="29882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92" name="Picture 8" descr="https://lh3.googleusercontent.com/-I_tZwuoRSvqLpgPGe2bGvFlPXNs8xgoIANVb9_fvslwZ5Xpq2JT8qttkWh6NXvs9W9zXsteL0h2vdK1kTZp3xCDvhORaxPjMwEGVe5nvggIOVydNrVN2G8VPq14YDOmkC_wnYV6y4LuwpcZZQBt2urBXXBuXc0IdoGKowJvAhu9mzw2eOjzW2VIsP3RVAaqvWGdt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163" y="4162425"/>
            <a:ext cx="4400550" cy="24374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3759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3820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Ishan Roy of Checkpoint II D (Grade 7) secured fifth place in Pinnacle Chess Fest 2022, under U-15 category. </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rotWithShape="1">
          <a:blip r:embed="rId2"/>
          <a:srcRect t="10924" r="2041"/>
          <a:stretch/>
        </p:blipFill>
        <p:spPr>
          <a:xfrm>
            <a:off x="4191000" y="1371600"/>
            <a:ext cx="4267200" cy="5074246"/>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39278299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Students and teachers were felicitated by Rotary club for their outstanding performance in the board years. Ms </a:t>
            </a:r>
            <a:r>
              <a:rPr lang="en-US" sz="2000" dirty="0" err="1">
                <a:ln w="1905"/>
                <a:solidFill>
                  <a:srgbClr val="C00000"/>
                </a:solidFill>
                <a:effectLst>
                  <a:innerShdw blurRad="69850" dist="43180" dir="5400000">
                    <a:srgbClr val="000000">
                      <a:alpha val="65000"/>
                    </a:srgbClr>
                  </a:innerShdw>
                </a:effectLst>
                <a:latin typeface="Britannic Bold" pitchFamily="34" charset="0"/>
              </a:rPr>
              <a:t>Tahira</a:t>
            </a:r>
            <a:r>
              <a:rPr lang="en-US" sz="2000" dirty="0">
                <a:ln w="1905"/>
                <a:solidFill>
                  <a:srgbClr val="C00000"/>
                </a:solidFill>
                <a:effectLst>
                  <a:innerShdw blurRad="69850" dist="43180" dir="5400000">
                    <a:srgbClr val="000000">
                      <a:alpha val="65000"/>
                    </a:srgbClr>
                  </a:innerShdw>
                </a:effectLst>
                <a:latin typeface="Britannic Bold" pitchFamily="34" charset="0"/>
              </a:rPr>
              <a:t> Pasha, Ms Jolly Francis and </a:t>
            </a:r>
            <a:r>
              <a:rPr lang="en-US" sz="2000" dirty="0" err="1">
                <a:ln w="1905"/>
                <a:solidFill>
                  <a:srgbClr val="C00000"/>
                </a:solidFill>
                <a:effectLst>
                  <a:innerShdw blurRad="69850" dist="43180" dir="5400000">
                    <a:srgbClr val="000000">
                      <a:alpha val="65000"/>
                    </a:srgbClr>
                  </a:innerShdw>
                </a:effectLst>
                <a:latin typeface="Britannic Bold" pitchFamily="34" charset="0"/>
              </a:rPr>
              <a:t>Mr</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Gurvinder</a:t>
            </a:r>
            <a:r>
              <a:rPr lang="en-US" sz="2000" dirty="0">
                <a:ln w="1905"/>
                <a:solidFill>
                  <a:srgbClr val="C00000"/>
                </a:solidFill>
                <a:effectLst>
                  <a:innerShdw blurRad="69850" dist="43180" dir="5400000">
                    <a:srgbClr val="000000">
                      <a:alpha val="65000"/>
                    </a:srgbClr>
                  </a:innerShdw>
                </a:effectLst>
                <a:latin typeface="Britannic Bold" pitchFamily="34" charset="0"/>
              </a:rPr>
              <a:t> Singh were </a:t>
            </a:r>
            <a:r>
              <a:rPr lang="en-US" sz="2000" dirty="0" err="1">
                <a:ln w="1905"/>
                <a:solidFill>
                  <a:srgbClr val="C00000"/>
                </a:solidFill>
                <a:effectLst>
                  <a:innerShdw blurRad="69850" dist="43180" dir="5400000">
                    <a:srgbClr val="000000">
                      <a:alpha val="65000"/>
                    </a:srgbClr>
                  </a:innerShdw>
                </a:effectLst>
                <a:latin typeface="Britannic Bold" pitchFamily="34" charset="0"/>
              </a:rPr>
              <a:t>honoured</a:t>
            </a:r>
            <a:r>
              <a:rPr lang="en-US" sz="2000" dirty="0">
                <a:ln w="1905"/>
                <a:solidFill>
                  <a:srgbClr val="C00000"/>
                </a:solidFill>
                <a:effectLst>
                  <a:innerShdw blurRad="69850" dist="43180" dir="5400000">
                    <a:srgbClr val="000000">
                      <a:alpha val="65000"/>
                    </a:srgbClr>
                  </a:innerShdw>
                </a:effectLst>
                <a:latin typeface="Britannic Bold" pitchFamily="34" charset="0"/>
              </a:rPr>
              <a:t> for their contribution to student performance and development. </a:t>
            </a:r>
          </a:p>
        </p:txBody>
      </p:sp>
      <p:pic>
        <p:nvPicPr>
          <p:cNvPr id="4" name="Content Placeholder 3"/>
          <p:cNvPicPr>
            <a:picLocks noGrp="1"/>
          </p:cNvPicPr>
          <p:nvPr>
            <p:ph idx="1"/>
          </p:nvPr>
        </p:nvPicPr>
        <p:blipFill rotWithShape="1">
          <a:blip r:embed="rId2"/>
          <a:srcRect l="23237" t="31642" r="54968" b="19043"/>
          <a:stretch/>
        </p:blipFill>
        <p:spPr>
          <a:xfrm>
            <a:off x="4114800" y="2057400"/>
            <a:ext cx="4876800" cy="4419600"/>
          </a:xfrm>
          <a:ln w="88900" cap="sq" cmpd="thickThin">
            <a:solidFill>
              <a:srgbClr val="000000"/>
            </a:solidFill>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1543828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57400" y="83723"/>
            <a:ext cx="7391400" cy="838200"/>
          </a:xfrm>
          <a:extLst/>
        </p:spPr>
        <p:txBody>
          <a:bodyPr>
            <a:normAutofit/>
          </a:bodyPr>
          <a:lstStyle/>
          <a:p>
            <a:pPr>
              <a:defRPr/>
            </a:pPr>
            <a:r>
              <a:rPr lang="en-US" altLang="en-US" sz="2400" dirty="0">
                <a:ln w="1905"/>
                <a:solidFill>
                  <a:srgbClr val="C00000"/>
                </a:solidFill>
                <a:effectLst>
                  <a:innerShdw blurRad="69850" dist="43180" dir="5400000">
                    <a:srgbClr val="000000">
                      <a:alpha val="65000"/>
                    </a:srgbClr>
                  </a:innerShdw>
                </a:effectLst>
                <a:latin typeface="Britannic Bold" pitchFamily="34" charset="0"/>
              </a:rPr>
              <a:t>Supernova Sports Competition at Billabong, Juhu  </a:t>
            </a:r>
          </a:p>
        </p:txBody>
      </p:sp>
      <p:pic>
        <p:nvPicPr>
          <p:cNvPr id="174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914400"/>
            <a:ext cx="4267200" cy="5562600"/>
          </a:xfrm>
          <a:ln w="88900" cap="sq" cmpd="thickThin">
            <a:solidFill>
              <a:srgbClr val="000000"/>
            </a:solidFill>
            <a:miter lim="800000"/>
          </a:ln>
          <a:effectLst>
            <a:innerShdw blurRad="76200">
              <a:srgbClr val="000000"/>
            </a:innerShdw>
          </a:effectLst>
        </p:spPr>
      </p:pic>
      <p:pic>
        <p:nvPicPr>
          <p:cNvPr id="4" name="Content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762001"/>
            <a:ext cx="3962400" cy="25867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249" y="3581400"/>
            <a:ext cx="4337050" cy="2895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86031"/>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57225" y="257175"/>
            <a:ext cx="11029950" cy="842963"/>
          </a:xfrm>
        </p:spPr>
        <p:txBody>
          <a:bodyPr>
            <a:noAutofit/>
          </a:bodyPr>
          <a:lstStyle/>
          <a:p>
            <a:pPr algn="ctr"/>
            <a:r>
              <a:rPr lang="en-US" altLang="en-US" sz="3600" dirty="0">
                <a:ln w="1905"/>
                <a:solidFill>
                  <a:srgbClr val="C00000"/>
                </a:solidFill>
                <a:effectLst>
                  <a:innerShdw blurRad="69850" dist="43180" dir="5400000">
                    <a:srgbClr val="000000">
                      <a:alpha val="65000"/>
                    </a:srgbClr>
                  </a:innerShdw>
                </a:effectLst>
                <a:latin typeface="Britannic Bold" pitchFamily="34" charset="0"/>
              </a:rPr>
              <a:t>Supernova Sports Competition at Billabong, Juhu </a:t>
            </a:r>
            <a:endParaRPr lang="en-US" altLang="en-US" sz="3200" dirty="0" smtClean="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64112" y="1402727"/>
            <a:ext cx="5026801" cy="5186363"/>
          </a:xfrm>
          <a:ln w="88900" cap="sq" cmpd="thickThin">
            <a:solidFill>
              <a:srgbClr val="000000"/>
            </a:solidFill>
            <a:miter lim="800000"/>
          </a:ln>
          <a:effectLst>
            <a:innerShdw blurRad="76200">
              <a:srgbClr val="000000"/>
            </a:innerShdw>
          </a:effectLst>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1362418"/>
            <a:ext cx="4595812" cy="52669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4769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76962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Principal Ms. Mildred Lobo has successfully completed the training program IMC RBNQA - </a:t>
            </a:r>
            <a:r>
              <a:rPr lang="en-US" sz="2000" dirty="0" err="1">
                <a:ln w="1905"/>
                <a:solidFill>
                  <a:srgbClr val="C00000"/>
                </a:solidFill>
                <a:effectLst>
                  <a:innerShdw blurRad="69850" dist="43180" dir="5400000">
                    <a:srgbClr val="000000">
                      <a:alpha val="65000"/>
                    </a:srgbClr>
                  </a:innerShdw>
                </a:effectLst>
                <a:latin typeface="Britannic Bold" pitchFamily="34" charset="0"/>
              </a:rPr>
              <a:t>Certied</a:t>
            </a:r>
            <a:r>
              <a:rPr lang="en-US" sz="2000" dirty="0">
                <a:ln w="1905"/>
                <a:solidFill>
                  <a:srgbClr val="C00000"/>
                </a:solidFill>
                <a:effectLst>
                  <a:innerShdw blurRad="69850" dist="43180" dir="5400000">
                    <a:srgbClr val="000000">
                      <a:alpha val="65000"/>
                    </a:srgbClr>
                  </a:innerShdw>
                </a:effectLst>
                <a:latin typeface="Britannic Bold" pitchFamily="34" charset="0"/>
              </a:rPr>
              <a:t> Examiner for Quality Management She has also been elected as the MISA Executive Committee member for the academic year 2022.</a:t>
            </a:r>
          </a:p>
        </p:txBody>
      </p:sp>
      <p:pic>
        <p:nvPicPr>
          <p:cNvPr id="22533" name="Picture 5" descr="May be an image of 1 person and tex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 t="7853" r="17587"/>
          <a:stretch/>
        </p:blipFill>
        <p:spPr>
          <a:xfrm>
            <a:off x="3867150" y="1828800"/>
            <a:ext cx="4229100" cy="472627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30276349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9248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Ms Huzaifah Bhaldar has officially been welcomed as a 2022 Climate Action Project Facilitator! She will join a global team of about 120 facilitators to share her expertise and provide facilitation to teachers participating in the Climate Action Project 2022.</a:t>
            </a:r>
          </a:p>
        </p:txBody>
      </p:sp>
      <p:pic>
        <p:nvPicPr>
          <p:cNvPr id="61442" name="Picture 2" descr="May be an image of 1 person and indo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1752600"/>
            <a:ext cx="3200400" cy="474634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500011967"/>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533400"/>
            <a:ext cx="8001000" cy="990600"/>
          </a:xfrm>
          <a:extLst/>
        </p:spPr>
        <p:txBody>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Ananya Harish, a budding author had her first book launched on Sunday, 3rd July.</a:t>
            </a:r>
          </a:p>
        </p:txBody>
      </p:sp>
      <p:pic>
        <p:nvPicPr>
          <p:cNvPr id="2" name="Picture 1"/>
          <p:cNvPicPr>
            <a:picLocks noChangeAspect="1"/>
          </p:cNvPicPr>
          <p:nvPr/>
        </p:nvPicPr>
        <p:blipFill rotWithShape="1">
          <a:blip r:embed="rId2"/>
          <a:srcRect r="-1204" b="21285"/>
          <a:stretch/>
        </p:blipFill>
        <p:spPr>
          <a:xfrm>
            <a:off x="2197634" y="1676400"/>
            <a:ext cx="7968343" cy="4648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139683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8229600" cy="9906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Aarush Bathula, Vaanya Sharma, Trisha Saini, Om Menon, Megan Salian are the winners at Fairgaze MUN</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3317" name="Picture 5" descr="https://smshetty.edusprint.in/?imageFileHostedPath=sms/smsis/up/userimg/1a9e7089-e966-4280-8d9d-e97f19cffe13_SMSI316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1" y="4310904"/>
            <a:ext cx="1946575" cy="2263109"/>
          </a:xfrm>
          <a:ln w="88900" cap="sq" cmpd="thickThin">
            <a:solidFill>
              <a:srgbClr val="000000"/>
            </a:solidFill>
            <a:miter lim="800000"/>
          </a:ln>
          <a:effectLst>
            <a:innerShdw blurRad="76200">
              <a:srgbClr val="000000"/>
            </a:innerShdw>
          </a:effectLst>
        </p:spPr>
      </p:pic>
      <p:pic>
        <p:nvPicPr>
          <p:cNvPr id="13319" name="Picture 7" descr="https://smshetty.edusprint.in/?imageFileHostedPath=sms/smsis/up/userimg/b6f8eb76-a1f0-4396-a1d8-0c75af44612f_SMSI9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832" y="1056996"/>
            <a:ext cx="2301568" cy="2982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321" name="Picture 9" descr="https://smshetty.edusprint.in/?imageFileHostedPath=sms/smsis/up/userimg/4fa42b1c-7db1-43f5-a700-3b3d5c33bc6d_SMSI3201.jpg"/>
          <p:cNvPicPr>
            <a:picLocks noChangeAspect="1" noChangeArrowheads="1"/>
          </p:cNvPicPr>
          <p:nvPr/>
        </p:nvPicPr>
        <p:blipFill rotWithShape="1">
          <a:blip r:embed="rId4">
            <a:extLst>
              <a:ext uri="{28A0092B-C50C-407E-A947-70E740481C1C}">
                <a14:useLocalDpi xmlns:a14="http://schemas.microsoft.com/office/drawing/2010/main" val="0"/>
              </a:ext>
            </a:extLst>
          </a:blip>
          <a:srcRect t="6128" b="10338"/>
          <a:stretch/>
        </p:blipFill>
        <p:spPr bwMode="auto">
          <a:xfrm>
            <a:off x="5436041" y="1115686"/>
            <a:ext cx="2455825" cy="2982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a:stretch>
            <a:fillRect/>
          </a:stretch>
        </p:blipFill>
        <p:spPr bwMode="auto">
          <a:xfrm>
            <a:off x="8351838" y="3352800"/>
            <a:ext cx="2011362" cy="3055938"/>
          </a:xfrm>
          <a:prstGeom prst="rect">
            <a:avLst/>
          </a:prstGeom>
          <a:noFill/>
          <a:ln w="38100" cap="sq">
            <a:solidFill>
              <a:srgbClr val="000000"/>
            </a:solidFill>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23" name="Picture 11" descr="https://smshetty.edusprint.in/?imageFileHostedPath=sms/smsis/up/userimg/8dc3100b-a220-4157-aa7b-69f3cf54d3df_SMSI7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928" y="4337798"/>
            <a:ext cx="2406272" cy="2354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73798"/>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52400"/>
            <a:ext cx="8001000" cy="990600"/>
          </a:xfrm>
          <a:extLst/>
        </p:spPr>
        <p:txBody>
          <a:bodyPr>
            <a:normAutofit fontScale="90000"/>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In the Athletics Competition organized by MSDAA (Mumbai Suburban District Athletic Association) on July 30th and 31st, 2022, Harshil Khanvilkar , Checkpoint III  (Grade 8) student secured two Gold Medals in Ball Throw and in Shot Put.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16854" r="532"/>
          <a:stretch/>
        </p:blipFill>
        <p:spPr>
          <a:xfrm>
            <a:off x="4114800" y="1524001"/>
            <a:ext cx="4433888" cy="494175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56827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80010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Ritvika Shukla from CP V received the Best Goalkeeper Handball Tournament of the UTTAR MUMBAI KRIDA MAHOTSAV-2022 </a:t>
            </a:r>
            <a:endParaRPr lang="en-US" sz="2400" dirty="0"/>
          </a:p>
        </p:txBody>
      </p:sp>
      <p:pic>
        <p:nvPicPr>
          <p:cNvPr id="4" name="Picture 4" descr="https://scontent.fbom57-1.fna.fbcdn.net/v/t39.30808-6/317241346_1091602281553134_8890506775549636645_n.jpg?stp=dst-jpg_p720x720&amp;_nc_cat=103&amp;ccb=1-7&amp;_nc_sid=5cd70e&amp;_nc_ohc=FVmRWe8NvcUAX9zhkns&amp;_nc_ht=scontent.fbom57-1.fna&amp;oh=00_AfAogSGen7SHt5vlZdqPCMB4LgkaT3DxtWOv9dz9F86FJQ&amp;oe=639646B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20182" y="2160589"/>
            <a:ext cx="6119018" cy="3881437"/>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74540393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685800"/>
          </a:xfrm>
          <a:extLst/>
        </p:spPr>
        <p:txBody>
          <a:bodyPr>
            <a:noAutofit/>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In the Athletics Competition organized by MSDAA (Mumbai Suburban District Athletic Association) on July 30th and 31st, 2022, Mahi Shukla, AS level student secured bronze medal in Discus throw </a:t>
            </a:r>
            <a:br>
              <a:rPr lang="en-US" sz="1800" dirty="0">
                <a:ln w="1905"/>
                <a:solidFill>
                  <a:srgbClr val="C00000"/>
                </a:solidFill>
                <a:effectLst>
                  <a:innerShdw blurRad="69850" dist="43180" dir="5400000">
                    <a:srgbClr val="000000">
                      <a:alpha val="65000"/>
                    </a:srgbClr>
                  </a:innerShdw>
                </a:effectLst>
                <a:latin typeface="Britannic Bold" pitchFamily="34" charset="0"/>
              </a:rPr>
            </a:br>
            <a:r>
              <a:rPr lang="en-US" sz="1800" dirty="0">
                <a:ln w="1905"/>
                <a:solidFill>
                  <a:srgbClr val="C00000"/>
                </a:solidFill>
                <a:effectLst>
                  <a:innerShdw blurRad="69850" dist="43180" dir="5400000">
                    <a:srgbClr val="000000">
                      <a:alpha val="65000"/>
                    </a:srgbClr>
                  </a:innerShdw>
                </a:effectLst>
                <a:latin typeface="Britannic Bold" pitchFamily="34" charset="0"/>
              </a:rPr>
              <a:t/>
            </a:r>
            <a:br>
              <a:rPr lang="en-US" sz="1800" dirty="0">
                <a:ln w="1905"/>
                <a:solidFill>
                  <a:srgbClr val="C00000"/>
                </a:solidFill>
                <a:effectLst>
                  <a:innerShdw blurRad="69850" dist="43180" dir="5400000">
                    <a:srgbClr val="000000">
                      <a:alpha val="65000"/>
                    </a:srgbClr>
                  </a:innerShdw>
                </a:effectLst>
                <a:latin typeface="Britannic Bold" pitchFamily="34" charset="0"/>
              </a:rPr>
            </a:br>
            <a:endParaRPr lang="en-US" sz="1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130" r="-1135"/>
          <a:stretch/>
        </p:blipFill>
        <p:spPr>
          <a:xfrm>
            <a:off x="3543300" y="1219200"/>
            <a:ext cx="4953000" cy="548809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16897786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ttps://scontent.fbom57-1.fna.fbcdn.net/v/t39.30808-6/297255981_152287470743918_54361251835753278_n.jpg?stp=dst-jpg_s960x960&amp;_nc_cat=111&amp;ccb=1-7&amp;_nc_sid=5cd70e&amp;_nc_ohc=ucpvrfPtxGAAX8YV3Ek&amp;_nc_ht=scontent.fbom57-1.fna&amp;oh=00_AT855QhT_mretb8gE13P8BCo1YCvI9NDN7zE0U7hFWyfUA&amp;oe=62F82D8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2057400"/>
            <a:ext cx="4114800" cy="3886200"/>
          </a:xfrm>
          <a:ln w="88900" cap="sq" cmpd="thickThin">
            <a:solidFill>
              <a:srgbClr val="000000"/>
            </a:solidFill>
            <a:miter lim="800000"/>
          </a:ln>
          <a:effectLst>
            <a:innerShdw blurRad="76200">
              <a:srgbClr val="000000"/>
            </a:innerShdw>
          </a:effectLst>
        </p:spPr>
      </p:pic>
      <p:pic>
        <p:nvPicPr>
          <p:cNvPr id="5" name="Picture 11" descr="https://scontent.fbom57-1.fna.fbcdn.net/v/t39.30808-6/296904401_152287477410584_848507114480922497_n.jpg?stp=dst-jpg_p720x720&amp;_nc_cat=104&amp;ccb=1-7&amp;_nc_sid=5cd70e&amp;_nc_ohc=E3KQel4FB9AAX9UNjW1&amp;_nc_ht=scontent.fbom57-1.fna&amp;oh=00_AT8yw-WZruqg_w2iBY_IVwtEgrrwg-DlKmPtvjn7A7OiNg&amp;oe=62F82F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73873"/>
            <a:ext cx="4114800" cy="38532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2019300" y="228600"/>
            <a:ext cx="7696200" cy="13716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Ayaan Ram, CP III (Grade3) student, achieved 4th position in District Yoga Sports Competition organized by Upnagar Jilha Yogasan Association, Mumbai. </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spTree>
    <p:extLst>
      <p:ext uri="{BB962C8B-B14F-4D97-AF65-F5344CB8AC3E}">
        <p14:creationId xmlns:p14="http://schemas.microsoft.com/office/powerpoint/2010/main" val="1628138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15625" r="1971" b="38542"/>
          <a:stretch/>
        </p:blipFill>
        <p:spPr>
          <a:xfrm>
            <a:off x="2742722" y="261081"/>
            <a:ext cx="6201253" cy="628601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394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5" y="152400"/>
            <a:ext cx="85344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U12 Girls team won second place in the Handball Tournament of the UTTAR MUMBAI KRIDA MAHOTSAV-2022 </a:t>
            </a:r>
            <a:r>
              <a:rPr lang="en-US" sz="2400" dirty="0" err="1">
                <a:ln w="1905"/>
                <a:solidFill>
                  <a:srgbClr val="C00000"/>
                </a:solidFill>
                <a:effectLst>
                  <a:innerShdw blurRad="69850" dist="43180" dir="5400000">
                    <a:srgbClr val="000000">
                      <a:alpha val="65000"/>
                    </a:srgbClr>
                  </a:innerShdw>
                </a:effectLst>
                <a:latin typeface="Britannic Bold" pitchFamily="34" charset="0"/>
              </a:rPr>
              <a:t>organised</a:t>
            </a:r>
            <a:r>
              <a:rPr lang="en-US" sz="2400" dirty="0">
                <a:ln w="1905"/>
                <a:solidFill>
                  <a:srgbClr val="C00000"/>
                </a:solidFill>
                <a:effectLst>
                  <a:innerShdw blurRad="69850" dist="43180" dir="5400000">
                    <a:srgbClr val="000000">
                      <a:alpha val="65000"/>
                    </a:srgbClr>
                  </a:innerShdw>
                </a:effectLst>
                <a:latin typeface="Britannic Bold" pitchFamily="34" charset="0"/>
              </a:rPr>
              <a:t> by the </a:t>
            </a:r>
            <a:r>
              <a:rPr lang="en-US" sz="2400" dirty="0" err="1">
                <a:ln w="1905"/>
                <a:solidFill>
                  <a:srgbClr val="C00000"/>
                </a:solidFill>
                <a:effectLst>
                  <a:innerShdw blurRad="69850" dist="43180" dir="5400000">
                    <a:srgbClr val="000000">
                      <a:alpha val="65000"/>
                    </a:srgbClr>
                  </a:innerShdw>
                </a:effectLst>
                <a:latin typeface="Britannic Bold" pitchFamily="34" charset="0"/>
              </a:rPr>
              <a:t>The</a:t>
            </a:r>
            <a:r>
              <a:rPr lang="en-US" sz="2400" dirty="0">
                <a:ln w="1905"/>
                <a:solidFill>
                  <a:srgbClr val="C00000"/>
                </a:solidFill>
                <a:effectLst>
                  <a:innerShdw blurRad="69850" dist="43180" dir="5400000">
                    <a:srgbClr val="000000">
                      <a:alpha val="65000"/>
                    </a:srgbClr>
                  </a:innerShdw>
                </a:effectLst>
                <a:latin typeface="Britannic Bold" pitchFamily="34" charset="0"/>
              </a:rPr>
              <a:t> Poinsur Gymkhana.</a:t>
            </a:r>
            <a:r>
              <a:rPr lang="en-US" sz="2400" dirty="0"/>
              <a:t> </a:t>
            </a:r>
            <a:br>
              <a:rPr lang="en-US" sz="2400" dirty="0"/>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9634" name="Picture 2" descr="https://scontent.fbom57-1.fna.fbcdn.net/v/t39.30808-6/316428156_1091602184886477_1024362862057531939_n.jpg?stp=dst-jpg_p720x720&amp;_nc_cat=107&amp;ccb=1-7&amp;_nc_sid=5cd70e&amp;_nc_ohc=l0K05Bj6bOEAX8QeKqp&amp;_nc_ht=scontent.fbom57-1.fna&amp;oh=00_AfBM-ohQWiU9i6W_YOE486T-9S1MMwWmgIliA3wVREi_xw&amp;oe=63961E4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8425" y="2133600"/>
            <a:ext cx="6858000" cy="36576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10976716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Psychology students of IBDP and AS-AL participated in the "Fortis Mental health Psych-Ed quiz". We had 4 teams for the 1st round. 1 team made it to the zonal round which was held at SL </a:t>
            </a:r>
            <a:r>
              <a:rPr lang="en-US" sz="2400" dirty="0" err="1">
                <a:ln w="1905"/>
                <a:solidFill>
                  <a:srgbClr val="C00000"/>
                </a:solidFill>
                <a:effectLst>
                  <a:innerShdw blurRad="69850" dist="43180" dir="5400000">
                    <a:srgbClr val="000000">
                      <a:alpha val="65000"/>
                    </a:srgbClr>
                  </a:innerShdw>
                </a:effectLst>
                <a:latin typeface="Britannic Bold" pitchFamily="34" charset="0"/>
              </a:rPr>
              <a:t>Raheja</a:t>
            </a:r>
            <a:r>
              <a:rPr lang="en-US" sz="2400" dirty="0">
                <a:ln w="1905"/>
                <a:solidFill>
                  <a:srgbClr val="C00000"/>
                </a:solidFill>
                <a:effectLst>
                  <a:innerShdw blurRad="69850" dist="43180" dir="5400000">
                    <a:srgbClr val="000000">
                      <a:alpha val="65000"/>
                    </a:srgbClr>
                  </a:innerShdw>
                </a:effectLst>
                <a:latin typeface="Britannic Bold" pitchFamily="34" charset="0"/>
              </a:rPr>
              <a:t> Fortis Hospital. </a:t>
            </a:r>
          </a:p>
        </p:txBody>
      </p:sp>
      <p:pic>
        <p:nvPicPr>
          <p:cNvPr id="68610" name="Picture 2" descr="https://scontent.fbom57-1.fna.fbcdn.net/v/t39.30808-6/316298865_2354561918040767_6023503479187192047_n.jpg?stp=dst-jpg_s960x960&amp;_nc_cat=101&amp;ccb=1-7&amp;_nc_sid=5cd70e&amp;_nc_ohc=b4rqhP0GtlEAX_18VnL&amp;_nc_ht=scontent.fbom57-1.fna&amp;oh=00_AfAAKtOt9_hg8FVWeETkSHpYE2LXxIw-MGr028q9bxi9ew&amp;oe=6395FB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2119" y="2082006"/>
            <a:ext cx="4471989" cy="4572001"/>
          </a:xfrm>
          <a:ln w="88900" cap="sq" cmpd="thickThin">
            <a:solidFill>
              <a:srgbClr val="000000"/>
            </a:solidFill>
            <a:miter lim="800000"/>
          </a:ln>
          <a:effectLst>
            <a:innerShdw blurRad="76200">
              <a:srgbClr val="000000"/>
            </a:innerShdw>
          </a:effectLst>
        </p:spPr>
      </p:pic>
      <p:pic>
        <p:nvPicPr>
          <p:cNvPr id="68612" name="Picture 4" descr="https://scontent.fbom57-1.fna.fbcdn.net/v/t39.30808-6/316314311_2354561961374096_6316413961484649396_n.jpg?stp=dst-jpg_p720x720&amp;_nc_cat=110&amp;ccb=1-7&amp;_nc_sid=5cd70e&amp;_nc_ohc=LIKULAVpnpQAX8LOrj9&amp;_nc_ht=scontent.fbom57-1.fna&amp;oh=00_AfBHkBQKe1e-9af29-h_0h4cGm-RJz4ZbYUFTRb5cwIFjQ&amp;oe=639662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082006"/>
            <a:ext cx="4456670" cy="45720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39425"/>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1534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Harshil Khanvilkar from Checkpoint III secured the Gold Medal in Discus throw Event with 30.19 m distance in the Athletic Tournament of the UTTAR MUMBAI KRIDA MAHOTSAV-2022 </a:t>
            </a:r>
            <a:r>
              <a:rPr lang="en-US" sz="2000" dirty="0" err="1">
                <a:ln w="1905"/>
                <a:solidFill>
                  <a:srgbClr val="C00000"/>
                </a:solidFill>
                <a:effectLst>
                  <a:innerShdw blurRad="69850" dist="43180" dir="5400000">
                    <a:srgbClr val="000000">
                      <a:alpha val="65000"/>
                    </a:srgbClr>
                  </a:innerShdw>
                </a:effectLst>
                <a:latin typeface="Britannic Bold" pitchFamily="34" charset="0"/>
              </a:rPr>
              <a:t>organised</a:t>
            </a:r>
            <a:r>
              <a:rPr lang="en-US" sz="2000" dirty="0">
                <a:ln w="1905"/>
                <a:solidFill>
                  <a:srgbClr val="C00000"/>
                </a:solidFill>
                <a:effectLst>
                  <a:innerShdw blurRad="69850" dist="43180" dir="5400000">
                    <a:srgbClr val="000000">
                      <a:alpha val="65000"/>
                    </a:srgbClr>
                  </a:innerShdw>
                </a:effectLst>
                <a:latin typeface="Britannic Bold" pitchFamily="34" charset="0"/>
              </a:rPr>
              <a:t> by the </a:t>
            </a:r>
            <a:r>
              <a:rPr lang="en-US" sz="2000" dirty="0" err="1">
                <a:ln w="1905"/>
                <a:solidFill>
                  <a:srgbClr val="C00000"/>
                </a:solidFill>
                <a:effectLst>
                  <a:innerShdw blurRad="69850" dist="43180" dir="5400000">
                    <a:srgbClr val="000000">
                      <a:alpha val="65000"/>
                    </a:srgbClr>
                  </a:innerShdw>
                </a:effectLst>
                <a:latin typeface="Britannic Bold" pitchFamily="34" charset="0"/>
              </a:rPr>
              <a:t>The</a:t>
            </a:r>
            <a:r>
              <a:rPr lang="en-US" sz="2000" dirty="0">
                <a:ln w="1905"/>
                <a:solidFill>
                  <a:srgbClr val="C00000"/>
                </a:solidFill>
                <a:effectLst>
                  <a:innerShdw blurRad="69850" dist="43180" dir="5400000">
                    <a:srgbClr val="000000">
                      <a:alpha val="65000"/>
                    </a:srgbClr>
                  </a:innerShdw>
                </a:effectLst>
                <a:latin typeface="Britannic Bold" pitchFamily="34" charset="0"/>
              </a:rPr>
              <a:t> Poinsur Gymkhana.</a:t>
            </a:r>
          </a:p>
        </p:txBody>
      </p:sp>
      <p:pic>
        <p:nvPicPr>
          <p:cNvPr id="63496" name="Picture 8" descr="https://scontent.fbom57-1.fna.fbcdn.net/v/t39.30808-6/316218346_1091602734886422_1240816611029511246_n.jpg?stp=dst-jpg_p403x403&amp;_nc_cat=106&amp;ccb=1-7&amp;_nc_sid=5cd70e&amp;_nc_ohc=fooHS-Do7HAAX-gnASb&amp;tn=A8ApMlAzRIcC8iiJ&amp;_nc_ht=scontent.fbom57-1.fna&amp;oh=00_AfD4I-BXl66htY7ToAAquLrPneOexBQZT0xznBpW9Xa1Uw&amp;oe=639579A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9530" y="1627102"/>
            <a:ext cx="5447270" cy="4902479"/>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700735268"/>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
            <a:ext cx="81534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Ayaan Ram from CP III participated in the Yoga Competition at the Poinsur Gymkhana and his team won the trophy for the first place in the competition.</a:t>
            </a:r>
          </a:p>
        </p:txBody>
      </p:sp>
      <p:pic>
        <p:nvPicPr>
          <p:cNvPr id="62468" name="Picture 4" descr="May be an image of 2 people and people stan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9914" y="1555465"/>
            <a:ext cx="4788488" cy="46949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08027"/>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382000" cy="1320800"/>
          </a:xfrm>
          <a:extLst/>
        </p:spPr>
        <p:txBody>
          <a:bodyPr>
            <a:noAutofit/>
          </a:bodyPr>
          <a:lstStyle/>
          <a:p>
            <a:pPr>
              <a:defRPr/>
            </a:pPr>
            <a:r>
              <a:rPr lang="en-US" sz="2400" dirty="0">
                <a:ln w="1905"/>
                <a:solidFill>
                  <a:srgbClr val="C00000"/>
                </a:solidFill>
                <a:effectLst>
                  <a:innerShdw blurRad="69850" dist="43180" dir="5400000">
                    <a:srgbClr val="000000">
                      <a:alpha val="65000"/>
                    </a:srgbClr>
                  </a:innerShdw>
                </a:effectLst>
                <a:latin typeface="Britannic Bold" pitchFamily="34" charset="0"/>
              </a:rPr>
              <a:t>Our team for Web Development ( </a:t>
            </a:r>
            <a:r>
              <a:rPr lang="en-US" sz="2400" dirty="0" err="1">
                <a:ln w="1905"/>
                <a:solidFill>
                  <a:srgbClr val="C00000"/>
                </a:solidFill>
                <a:effectLst>
                  <a:innerShdw blurRad="69850" dist="43180" dir="5400000">
                    <a:srgbClr val="000000">
                      <a:alpha val="65000"/>
                    </a:srgbClr>
                  </a:innerShdw>
                </a:effectLst>
                <a:latin typeface="Britannic Bold" pitchFamily="34" charset="0"/>
              </a:rPr>
              <a:t>Atharva</a:t>
            </a:r>
            <a:r>
              <a:rPr lang="en-US" sz="2400" dirty="0">
                <a:ln w="1905"/>
                <a:solidFill>
                  <a:srgbClr val="C00000"/>
                </a:solidFill>
                <a:effectLst>
                  <a:innerShdw blurRad="69850" dist="43180" dir="5400000">
                    <a:srgbClr val="000000">
                      <a:alpha val="65000"/>
                    </a:srgbClr>
                  </a:innerShdw>
                </a:effectLst>
                <a:latin typeface="Britannic Bold" pitchFamily="34" charset="0"/>
              </a:rPr>
              <a:t> </a:t>
            </a:r>
            <a:r>
              <a:rPr lang="en-US" sz="2400" dirty="0" err="1">
                <a:ln w="1905"/>
                <a:solidFill>
                  <a:srgbClr val="C00000"/>
                </a:solidFill>
                <a:effectLst>
                  <a:innerShdw blurRad="69850" dist="43180" dir="5400000">
                    <a:srgbClr val="000000">
                      <a:alpha val="65000"/>
                    </a:srgbClr>
                  </a:innerShdw>
                </a:effectLst>
                <a:latin typeface="Britannic Bold" pitchFamily="34" charset="0"/>
              </a:rPr>
              <a:t>Wagh</a:t>
            </a:r>
            <a:r>
              <a:rPr lang="en-US" sz="2400" dirty="0">
                <a:ln w="1905"/>
                <a:solidFill>
                  <a:srgbClr val="C00000"/>
                </a:solidFill>
                <a:effectLst>
                  <a:innerShdw blurRad="69850" dist="43180" dir="5400000">
                    <a:srgbClr val="000000">
                      <a:alpha val="65000"/>
                    </a:srgbClr>
                  </a:innerShdw>
                </a:effectLst>
                <a:latin typeface="Britannic Bold" pitchFamily="34" charset="0"/>
              </a:rPr>
              <a:t> AS Level, Soumya Pandey IBDP II, </a:t>
            </a:r>
            <a:r>
              <a:rPr lang="en-US" sz="2400" dirty="0" err="1">
                <a:ln w="1905"/>
                <a:solidFill>
                  <a:srgbClr val="C00000"/>
                </a:solidFill>
                <a:effectLst>
                  <a:innerShdw blurRad="69850" dist="43180" dir="5400000">
                    <a:srgbClr val="000000">
                      <a:alpha val="65000"/>
                    </a:srgbClr>
                  </a:innerShdw>
                </a:effectLst>
                <a:latin typeface="Britannic Bold" pitchFamily="34" charset="0"/>
              </a:rPr>
              <a:t>Viraj</a:t>
            </a:r>
            <a:r>
              <a:rPr lang="en-US" sz="2400" dirty="0">
                <a:ln w="1905"/>
                <a:solidFill>
                  <a:srgbClr val="C00000"/>
                </a:solidFill>
                <a:effectLst>
                  <a:innerShdw blurRad="69850" dist="43180" dir="5400000">
                    <a:srgbClr val="000000">
                      <a:alpha val="65000"/>
                    </a:srgbClr>
                  </a:innerShdw>
                </a:effectLst>
                <a:latin typeface="Britannic Bold" pitchFamily="34" charset="0"/>
              </a:rPr>
              <a:t> </a:t>
            </a:r>
            <a:r>
              <a:rPr lang="en-US" sz="2400" dirty="0" err="1">
                <a:ln w="1905"/>
                <a:solidFill>
                  <a:srgbClr val="C00000"/>
                </a:solidFill>
                <a:effectLst>
                  <a:innerShdw blurRad="69850" dist="43180" dir="5400000">
                    <a:srgbClr val="000000">
                      <a:alpha val="65000"/>
                    </a:srgbClr>
                  </a:innerShdw>
                </a:effectLst>
                <a:latin typeface="Britannic Bold" pitchFamily="34" charset="0"/>
              </a:rPr>
              <a:t>Sahu</a:t>
            </a:r>
            <a:r>
              <a:rPr lang="en-US" sz="2400" dirty="0">
                <a:ln w="1905"/>
                <a:solidFill>
                  <a:srgbClr val="C00000"/>
                </a:solidFill>
                <a:effectLst>
                  <a:innerShdw blurRad="69850" dist="43180" dir="5400000">
                    <a:srgbClr val="000000">
                      <a:alpha val="65000"/>
                    </a:srgbClr>
                  </a:innerShdw>
                </a:effectLst>
                <a:latin typeface="Britannic Bold" pitchFamily="34" charset="0"/>
              </a:rPr>
              <a:t> IBDP II and Kayden </a:t>
            </a:r>
            <a:r>
              <a:rPr lang="en-US" sz="2400" dirty="0" err="1">
                <a:ln w="1905"/>
                <a:solidFill>
                  <a:srgbClr val="C00000"/>
                </a:solidFill>
                <a:effectLst>
                  <a:innerShdw blurRad="69850" dist="43180" dir="5400000">
                    <a:srgbClr val="000000">
                      <a:alpha val="65000"/>
                    </a:srgbClr>
                  </a:innerShdw>
                </a:effectLst>
                <a:latin typeface="Britannic Bold" pitchFamily="34" charset="0"/>
              </a:rPr>
              <a:t>Moraes</a:t>
            </a:r>
            <a:r>
              <a:rPr lang="en-US" sz="2400" dirty="0">
                <a:ln w="1905"/>
                <a:solidFill>
                  <a:srgbClr val="C00000"/>
                </a:solidFill>
                <a:effectLst>
                  <a:innerShdw blurRad="69850" dist="43180" dir="5400000">
                    <a:srgbClr val="000000">
                      <a:alpha val="65000"/>
                    </a:srgbClr>
                  </a:innerShdw>
                </a:effectLst>
                <a:latin typeface="Britannic Bold" pitchFamily="34" charset="0"/>
              </a:rPr>
              <a:t> AS Level) won the First Prize of Rs 5000/-. of IBDP and A Levels participated in a </a:t>
            </a:r>
            <a:r>
              <a:rPr lang="en-US" sz="2400" dirty="0" err="1">
                <a:ln w="1905"/>
                <a:solidFill>
                  <a:srgbClr val="C00000"/>
                </a:solidFill>
                <a:effectLst>
                  <a:innerShdw blurRad="69850" dist="43180" dir="5400000">
                    <a:srgbClr val="000000">
                      <a:alpha val="65000"/>
                    </a:srgbClr>
                  </a:innerShdw>
                </a:effectLst>
                <a:latin typeface="Britannic Bold" pitchFamily="34" charset="0"/>
              </a:rPr>
              <a:t>Techfest</a:t>
            </a:r>
            <a:r>
              <a:rPr lang="en-US" sz="2400" dirty="0">
                <a:ln w="1905"/>
                <a:solidFill>
                  <a:srgbClr val="C00000"/>
                </a:solidFill>
                <a:effectLst>
                  <a:innerShdw blurRad="69850" dist="43180" dir="5400000">
                    <a:srgbClr val="000000">
                      <a:alpha val="65000"/>
                    </a:srgbClr>
                  </a:innerShdw>
                </a:effectLst>
                <a:latin typeface="Britannic Bold" pitchFamily="34" charset="0"/>
              </a:rPr>
              <a:t> </a:t>
            </a:r>
            <a:r>
              <a:rPr lang="en-US" sz="2400" dirty="0" err="1">
                <a:ln w="1905"/>
                <a:solidFill>
                  <a:srgbClr val="C00000"/>
                </a:solidFill>
                <a:effectLst>
                  <a:innerShdw blurRad="69850" dist="43180" dir="5400000">
                    <a:srgbClr val="000000">
                      <a:alpha val="65000"/>
                    </a:srgbClr>
                  </a:innerShdw>
                </a:effectLst>
                <a:latin typeface="Britannic Bold" pitchFamily="34" charset="0"/>
              </a:rPr>
              <a:t>organised</a:t>
            </a:r>
            <a:r>
              <a:rPr lang="en-US" sz="2400" dirty="0">
                <a:ln w="1905"/>
                <a:solidFill>
                  <a:srgbClr val="C00000"/>
                </a:solidFill>
                <a:effectLst>
                  <a:innerShdw blurRad="69850" dist="43180" dir="5400000">
                    <a:srgbClr val="000000">
                      <a:alpha val="65000"/>
                    </a:srgbClr>
                  </a:innerShdw>
                </a:effectLst>
                <a:latin typeface="Britannic Bold" pitchFamily="34" charset="0"/>
              </a:rPr>
              <a:t> by </a:t>
            </a:r>
            <a:r>
              <a:rPr lang="en-US" sz="2400" dirty="0" err="1">
                <a:ln w="1905"/>
                <a:solidFill>
                  <a:srgbClr val="C00000"/>
                </a:solidFill>
                <a:effectLst>
                  <a:innerShdw blurRad="69850" dist="43180" dir="5400000">
                    <a:srgbClr val="000000">
                      <a:alpha val="65000"/>
                    </a:srgbClr>
                  </a:innerShdw>
                </a:effectLst>
                <a:latin typeface="Britannic Bold" pitchFamily="34" charset="0"/>
              </a:rPr>
              <a:t>Sharanya</a:t>
            </a:r>
            <a:r>
              <a:rPr lang="en-US" sz="2400" dirty="0">
                <a:ln w="1905"/>
                <a:solidFill>
                  <a:srgbClr val="C00000"/>
                </a:solidFill>
                <a:effectLst>
                  <a:innerShdw blurRad="69850" dist="43180" dir="5400000">
                    <a:srgbClr val="000000">
                      <a:alpha val="65000"/>
                    </a:srgbClr>
                  </a:innerShdw>
                </a:effectLst>
                <a:latin typeface="Britannic Bold" pitchFamily="34" charset="0"/>
              </a:rPr>
              <a:t> International School Bangalore</a:t>
            </a:r>
          </a:p>
        </p:txBody>
      </p:sp>
      <p:pic>
        <p:nvPicPr>
          <p:cNvPr id="67586" name="Picture 2" descr="May be an image of 5 people and text that says 'vrspot Web Development Topic: Ad about importance impo ofcyb SNIS SHARANYANARAYAN NARAYANI Bunts Sangha's First Prize: Viraj Sahu, Soumya andey, Atharva Wagh, Kayden Moraes safety education in schools Shetty International School Second Prize: Aneesh Reddy Karur, Soumith Snehan Reddy Gopavaram, Layeeq Khan Tummala Satvik Kodali Junior College Mumbai Sharanya Narayani International Scho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317420"/>
            <a:ext cx="6553200" cy="4540581"/>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33545313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theme/theme1.xml><?xml version="1.0" encoding="utf-8"?>
<a:theme xmlns:a="http://schemas.openxmlformats.org/drawingml/2006/main" name="Badge">
  <a:themeElements>
    <a:clrScheme name="Badge">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1152</Words>
  <Application>Microsoft Office PowerPoint</Application>
  <PresentationFormat>Widescreen</PresentationFormat>
  <Paragraphs>41</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Impact</vt:lpstr>
      <vt:lpstr>Gill Sans</vt:lpstr>
      <vt:lpstr>Britannic Bold</vt:lpstr>
      <vt:lpstr>Calibri</vt:lpstr>
      <vt:lpstr>Badge</vt:lpstr>
      <vt:lpstr>Our coach Ms. Rekha Kamble selected as coach of Maharashtra Girls team for sub junior girls handball National level </vt:lpstr>
      <vt:lpstr>Ms Mihika Gokhale from CP V has been selected for National level handball in the sub junior category. Congratulations Mihika.</vt:lpstr>
      <vt:lpstr>Harshil Khanvilkar from Checkpoint III secured the 1st place in Discuss Throw with a 24.6m distance and got selected for the next level of the District level competition.</vt:lpstr>
      <vt:lpstr>Ritvika Shukla from CP V received the Best Goalkeeper Handball Tournament of the UTTAR MUMBAI KRIDA MAHOTSAV-2022 </vt:lpstr>
      <vt:lpstr>U12 Girls team won second place in the Handball Tournament of the UTTAR MUMBAI KRIDA MAHOTSAV-2022 organised by the The Poinsur Gymkhana.  </vt:lpstr>
      <vt:lpstr>Psychology students of IBDP and AS-AL participated in the "Fortis Mental health Psych-Ed quiz". We had 4 teams for the 1st round. 1 team made it to the zonal round which was held at SL Raheja Fortis Hospital. </vt:lpstr>
      <vt:lpstr>Harshil Khanvilkar from Checkpoint III secured the Gold Medal in Discus throw Event with 30.19 m distance in the Athletic Tournament of the UTTAR MUMBAI KRIDA MAHOTSAV-2022 organised by the The Poinsur Gymkhana.</vt:lpstr>
      <vt:lpstr>Ayaan Ram from CP III participated in the Yoga Competition at the Poinsur Gymkhana and his team won the trophy for the first place in the competition.</vt:lpstr>
      <vt:lpstr>Our team for Web Development ( Atharva Wagh AS Level, Soumya Pandey IBDP II, Viraj Sahu IBDP II and Kayden Moraes AS Level) won the First Prize of Rs 5000/-. of IBDP and A Levels participated in a Techfest organised by Sharanya International School Bangalore</vt:lpstr>
      <vt:lpstr>Glimpses of Apratimotsav Winners </vt:lpstr>
      <vt:lpstr>Vedanshi Ate and Abhir Ghalke from CP V have recorded a podcast session with the global kids podcast channel called 'What's new today', </vt:lpstr>
      <vt:lpstr>Driti Sets A Record today as NOBLE WORLD RECORD HOLDER IN RUBICS CUBE </vt:lpstr>
      <vt:lpstr>Joshua Fernandes for successfully completing Trinity Piano Exam for grade 8. He is one of the youngest to achieve this at the age of 12. </vt:lpstr>
      <vt:lpstr> Master Janay Mukherjee of CP IV E won a gold medal in Velocity Competition for Abacus held in Kandivali</vt:lpstr>
      <vt:lpstr>CP students Hridaya Shetty, Evan Amal, Jaksh Gada, and Ira Joshi won gold medals at the "Velocity Competition for Abacus" held in Kandivali.</vt:lpstr>
      <vt:lpstr>Ira Mane from IEYC III D won the Second position at the International Online Drawing Competition conducted by School Alerts   </vt:lpstr>
      <vt:lpstr>Ms Nilambari Kolwalkar, CP Coordinator participated in the International Teachers' Olympiad conducted by Suraasa and has excelled in this test and is placed in the Top 10, 92.64 percentile at the Global Level.</vt:lpstr>
      <vt:lpstr>Our IGCSE school team won the first prize in the Tug of Words debate competition at JBCN. Team members - Aarush, Shresht, Sakshi and Aanya  won all the first three preliminary rounds and the semi finals and the finals.</vt:lpstr>
      <vt:lpstr>Miss Aarna Thakur studying in CP 2C participated in MSSA chess tournament and she ranked 22nd out of 80 girls and she played 7 games and won 4 out of them.</vt:lpstr>
      <vt:lpstr>Our faculty Ms Nitya Chhatpar won the Best Formative assessment award in the TTF contest held across India by the teachers foundation organization</vt:lpstr>
      <vt:lpstr>Riddhima Pradhan from IGCSE I has won accolades at the Cambridge International Schools Sports Organization (ISSO).She won the Gold medal in the 200m freestyle Girls category and won the Bronze in the 100m Breaststroke Girls category. </vt:lpstr>
      <vt:lpstr>Our students Sarah Ann Menezes, Kiranmayee Lade, Divya Daga and Sanskar Nagral from IGCSE I won the third position at the Interschool Science Competition conducted by Lion's Club of Vidyavihar on 1st October in the Chemistry category mentored by our Chemistry faculty Ms. Vaishali Khedekar. They presented a WATER TREATMENT PROJECT for grey water management. </vt:lpstr>
      <vt:lpstr>Checkpoint II student Ishan Roy won First prize in ICS classical tournament, U12 boys category and in 3 days classical chess tournament, he got 5.5/8. He also secured fifth place in Pinnacle Chess Fest 2022, August 28, 2022 under U-15 category. He  has achieved the 9th position from among the 385 participants in the Mumbai Schools Sports Association under 14 Boys Chess Tournament. </vt:lpstr>
      <vt:lpstr>In 17th SAFAM Maharashtra State Aerobics Championship 2022 held in Bilhar Panchgani held from September 20 to October 2, 2022, our student Ayaan Ram participated in 4 events and won 4 Gold medal.</vt:lpstr>
      <vt:lpstr>Our School is selected in the Top 5 school from 90+school across India. Sagarika Gupta won second position in 6th – 8th Grade in category of “Paint India” organized by FairGaze a colloboration between India and Bhutan </vt:lpstr>
      <vt:lpstr>First place in the U12 Boys and second place in the U12 Girls Handball Tournaments organized by the DISTRICT OLYMPIC GAMES Competition &amp; Selection Trials for 2022-2023  </vt:lpstr>
      <vt:lpstr>Handball Coach Ms. Rekha Kamble was felicitated by the Cabinet Minister     Mr. Anurag Thakur for representing our country as the Captain of the Indian team at the Asian Beach Handball Tournament held in April 2022 in Thailand. Ms. Rekha has also represented the Indian team and the Maharashtra State team.</vt:lpstr>
      <vt:lpstr>Yagna Palliwal and Yahvi Mange of IEYC III bagged third position in ACS fest hop2022-2023 </vt:lpstr>
      <vt:lpstr>Our students won 6 awards at the “Interschool Humanities Day Celebration” held at Seven Isles School.</vt:lpstr>
      <vt:lpstr>NAMASTE INDIA – 3rd position –Dance Competition  </vt:lpstr>
      <vt:lpstr>Ishan Roy of Checkpoint II D (Grade 7) secured fifth place in Pinnacle Chess Fest 2022, under U-15 category.  </vt:lpstr>
      <vt:lpstr>Students and teachers were felicitated by Rotary club for their outstanding performance in the board years. Ms Tahira Pasha, Ms Jolly Francis and Mr Gurvinder Singh were honoured for their contribution to student performance and development. </vt:lpstr>
      <vt:lpstr>Supernova Sports Competition at Billabong, Juhu  </vt:lpstr>
      <vt:lpstr>Supernova Sports Competition at Billabong, Juhu </vt:lpstr>
      <vt:lpstr>Principal Ms. Mildred Lobo has successfully completed the training program IMC RBNQA - Certied Examiner for Quality Management She has also been elected as the MISA Executive Committee member for the academic year 2022.</vt:lpstr>
      <vt:lpstr>Ms Huzaifah Bhaldar has officially been welcomed as a 2022 Climate Action Project Facilitator! She will join a global team of about 120 facilitators to share her expertise and provide facilitation to teachers participating in the Climate Action Project 2022.</vt:lpstr>
      <vt:lpstr>Ananya Harish, a budding author had her first book launched on Sunday, 3rd July.</vt:lpstr>
      <vt:lpstr>Aarush Bathula, Vaanya Sharma, Trisha Saini, Om Menon, Megan Salian are the winners at Fairgaze MUN </vt:lpstr>
      <vt:lpstr>In the Athletics Competition organized by MSDAA (Mumbai Suburban District Athletic Association) on July 30th and 31st, 2022, Harshil Khanvilkar , Checkpoint III  (Grade 8) student secured two Gold Medals in Ball Throw and in Shot Put. </vt:lpstr>
      <vt:lpstr>In the Athletics Competition organized by MSDAA (Mumbai Suburban District Athletic Association) on July 30th and 31st, 2022, Mahi Shukla, AS level student secured bronze medal in Discus throw   </vt:lpstr>
      <vt:lpstr>Ayaan Ram, CP III (Grade3) student, achieved 4th position in District Yoga Sports Competition organized by Upnagar Jilha Yogasan Association, Mumbai.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STUDENTS/FACULTY ACHIEVEMENT</dc:title>
  <dc:creator>Admin-Shrutha Shetty</dc:creator>
  <cp:lastModifiedBy>Admin-Shrutha Shetty</cp:lastModifiedBy>
  <cp:revision>24</cp:revision>
  <dcterms:created xsi:type="dcterms:W3CDTF">2021-08-18T04:03:30Z</dcterms:created>
  <dcterms:modified xsi:type="dcterms:W3CDTF">2022-12-14T08:10:18Z</dcterms:modified>
</cp:coreProperties>
</file>